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73" r:id="rId5"/>
    <p:sldId id="289" r:id="rId6"/>
    <p:sldId id="290" r:id="rId7"/>
    <p:sldId id="291" r:id="rId8"/>
    <p:sldId id="292" r:id="rId9"/>
    <p:sldId id="293" r:id="rId10"/>
    <p:sldId id="294" r:id="rId11"/>
    <p:sldId id="295" r:id="rId12"/>
    <p:sldId id="296" r:id="rId13"/>
    <p:sldId id="297" r:id="rId14"/>
    <p:sldId id="298" r:id="rId15"/>
    <p:sldId id="299" r:id="rId16"/>
    <p:sldId id="300" r:id="rId17"/>
    <p:sldId id="301" r:id="rId18"/>
    <p:sldId id="303" r:id="rId19"/>
    <p:sldId id="302" r:id="rId20"/>
    <p:sldId id="304" r:id="rId21"/>
    <p:sldId id="305" r:id="rId22"/>
    <p:sldId id="306" r:id="rId23"/>
    <p:sldId id="307" r:id="rId24"/>
    <p:sldId id="308" r:id="rId25"/>
    <p:sldId id="309" r:id="rId26"/>
    <p:sldId id="310" r:id="rId27"/>
    <p:sldId id="311" r:id="rId28"/>
    <p:sldId id="312" r:id="rId29"/>
    <p:sldId id="313" r:id="rId30"/>
    <p:sldId id="314" r:id="rId31"/>
    <p:sldId id="315" r:id="rId32"/>
    <p:sldId id="316" r:id="rId33"/>
    <p:sldId id="317" r:id="rId34"/>
    <p:sldId id="318" r:id="rId35"/>
    <p:sldId id="319" r:id="rId36"/>
    <p:sldId id="320" r:id="rId37"/>
    <p:sldId id="321" r:id="rId38"/>
    <p:sldId id="322" r:id="rId39"/>
    <p:sldId id="323"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9" d="100"/>
          <a:sy n="69" d="100"/>
        </p:scale>
        <p:origin x="69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s>
</file>

<file path=ppt/media/image1.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10/7/2022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9586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10/7/2022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69906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10/7/2022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1224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10/7/2022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784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10/7/2022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97556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10/7/2022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1461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50599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10/7/2022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020986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10/7/2022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9051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10/7/2022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08244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6" name="Picture 5" descr="pipette dripping into a petri dish">
            <a:extLst>
              <a:ext uri="{FF2B5EF4-FFF2-40B4-BE49-F238E27FC236}">
                <a16:creationId xmlns:a16="http://schemas.microsoft.com/office/drawing/2014/main" id="{AD5EFA86-59D3-41A9-819E-C704FF32C5AD}"/>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53302" y="457200"/>
            <a:ext cx="7588885" cy="5899650"/>
          </a:xfrm>
          <a:prstGeom prst="rect">
            <a:avLst/>
          </a:prstGeom>
        </p:spPr>
      </p:pic>
      <p:sp>
        <p:nvSpPr>
          <p:cNvPr id="40" name="Rectangle 39">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8372723" y="850791"/>
            <a:ext cx="3202016" cy="4198288"/>
          </a:xfrm>
        </p:spPr>
        <p:txBody>
          <a:bodyPr anchor="ctr">
            <a:normAutofit/>
          </a:bodyPr>
          <a:lstStyle/>
          <a:p>
            <a:r>
              <a:rPr lang="en-IN" sz="4000" b="1" i="0" u="none" strike="noStrike" baseline="0" dirty="0">
                <a:solidFill>
                  <a:schemeClr val="accent4">
                    <a:lumMod val="50000"/>
                  </a:schemeClr>
                </a:solidFill>
                <a:latin typeface="CIDFont+F2"/>
              </a:rPr>
              <a:t>Social Computing</a:t>
            </a:r>
            <a:endParaRPr lang="en-US" sz="4000" b="1" dirty="0">
              <a:solidFill>
                <a:schemeClr val="accent4">
                  <a:lumMod val="50000"/>
                </a:schemeClr>
              </a:solidFill>
            </a:endParaRPr>
          </a:p>
        </p:txBody>
      </p:sp>
      <p:sp>
        <p:nvSpPr>
          <p:cNvPr id="42" name="Rectangle 41">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8372723" y="5545331"/>
            <a:ext cx="3202016" cy="649222"/>
          </a:xfrm>
          <a:noFill/>
        </p:spPr>
        <p:txBody>
          <a:bodyPr anchor="ctr">
            <a:normAutofit lnSpcReduction="10000"/>
          </a:bodyPr>
          <a:lstStyle/>
          <a:p>
            <a:r>
              <a:rPr lang="en-US" sz="1800" b="1">
                <a:solidFill>
                  <a:schemeClr val="accent2">
                    <a:lumMod val="20000"/>
                    <a:lumOff val="80000"/>
                    <a:alpha val="75000"/>
                  </a:schemeClr>
                </a:solidFill>
              </a:rPr>
              <a:t>MIS                                         2022</a:t>
            </a:r>
            <a:endParaRPr lang="en-US" sz="1800" b="1" dirty="0">
              <a:solidFill>
                <a:schemeClr val="accent2">
                  <a:lumMod val="20000"/>
                  <a:lumOff val="80000"/>
                  <a:alpha val="75000"/>
                </a:schemeClr>
              </a:solidFill>
            </a:endParaRPr>
          </a:p>
        </p:txBody>
      </p:sp>
    </p:spTree>
    <p:extLst>
      <p:ext uri="{BB962C8B-B14F-4D97-AF65-F5344CB8AC3E}">
        <p14:creationId xmlns:p14="http://schemas.microsoft.com/office/powerpoint/2010/main" val="2424003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2EA7-F204-4849-B0AE-5F802D414461}"/>
              </a:ext>
            </a:extLst>
          </p:cNvPr>
          <p:cNvSpPr>
            <a:spLocks noGrp="1"/>
          </p:cNvSpPr>
          <p:nvPr>
            <p:ph type="title"/>
          </p:nvPr>
        </p:nvSpPr>
        <p:spPr>
          <a:xfrm>
            <a:off x="581192" y="702156"/>
            <a:ext cx="11029616" cy="729079"/>
          </a:xfrm>
        </p:spPr>
        <p:txBody>
          <a:bodyPr>
            <a:normAutofit/>
          </a:bodyPr>
          <a:lstStyle/>
          <a:p>
            <a:r>
              <a:rPr lang="en-IN" sz="3200" b="1" i="0" u="none" strike="noStrike" baseline="0" dirty="0">
                <a:solidFill>
                  <a:srgbClr val="5ADA00"/>
                </a:solidFill>
                <a:latin typeface="SerifaStd-Bold"/>
              </a:rPr>
              <a:t>Really Simple Syndication</a:t>
            </a:r>
            <a:endParaRPr lang="en-IN" sz="3200" dirty="0"/>
          </a:p>
        </p:txBody>
      </p:sp>
      <p:sp>
        <p:nvSpPr>
          <p:cNvPr id="3" name="Content Placeholder 2">
            <a:extLst>
              <a:ext uri="{FF2B5EF4-FFF2-40B4-BE49-F238E27FC236}">
                <a16:creationId xmlns:a16="http://schemas.microsoft.com/office/drawing/2014/main" id="{E12ADBA3-9C48-406A-A633-4D012793EB59}"/>
              </a:ext>
            </a:extLst>
          </p:cNvPr>
          <p:cNvSpPr>
            <a:spLocks noGrp="1"/>
          </p:cNvSpPr>
          <p:nvPr>
            <p:ph idx="1"/>
          </p:nvPr>
        </p:nvSpPr>
        <p:spPr>
          <a:xfrm>
            <a:off x="581192" y="1789043"/>
            <a:ext cx="11029615" cy="4186307"/>
          </a:xfrm>
        </p:spPr>
        <p:txBody>
          <a:bodyPr>
            <a:normAutofit/>
          </a:bodyPr>
          <a:lstStyle/>
          <a:p>
            <a:pPr algn="l"/>
            <a:r>
              <a:rPr lang="en-IN" sz="2200" b="1" i="0" u="none" strike="noStrike" baseline="0" dirty="0">
                <a:latin typeface="ElectraLTStd-Bold"/>
              </a:rPr>
              <a:t>Really Simple Syndication </a:t>
            </a:r>
            <a:r>
              <a:rPr lang="en-IN" sz="2200" b="0" i="0" u="none" strike="noStrike" baseline="0" dirty="0">
                <a:latin typeface="ElectraLTStd-Regular"/>
              </a:rPr>
              <a:t>is a Web 2.0 feature that allows you to receive the information you want (customized information), when you want it, without having to surf thousands of Web sites.</a:t>
            </a:r>
          </a:p>
          <a:p>
            <a:pPr algn="l"/>
            <a:r>
              <a:rPr lang="en-IN" sz="2100" b="0" i="0" u="none" strike="noStrike" baseline="0" dirty="0">
                <a:latin typeface="ElectraLTStd-Regular"/>
              </a:rPr>
              <a:t>RSS allows anyone to </a:t>
            </a:r>
            <a:r>
              <a:rPr lang="en-IN" sz="2100" b="0" i="1" u="none" strike="noStrike" baseline="0" dirty="0">
                <a:solidFill>
                  <a:srgbClr val="002060"/>
                </a:solidFill>
                <a:latin typeface="ElectraLTStd-Regular"/>
              </a:rPr>
              <a:t>syndicate</a:t>
            </a:r>
            <a:r>
              <a:rPr lang="en-IN" sz="2100" b="0" i="0" u="none" strike="noStrike" baseline="0" dirty="0">
                <a:latin typeface="ElectraLTStd-Regular"/>
              </a:rPr>
              <a:t> (publish) his or her blog, or any other content, to anyone who has an interest in subscribing to it. When changes to the content are made, subscribers receive a notification of the changes and an idea of what the new content contains.</a:t>
            </a:r>
          </a:p>
          <a:p>
            <a:pPr algn="l"/>
            <a:r>
              <a:rPr lang="en-IN" sz="2100" b="0" i="0" u="none" strike="noStrike" baseline="0" dirty="0">
                <a:latin typeface="ElectraLTStd-Regular"/>
              </a:rPr>
              <a:t>For example, CNN.com provides RSS feeds for each of its main topic areas, such as world news, sports news, technology news, and entertainment news.</a:t>
            </a:r>
          </a:p>
          <a:p>
            <a:pPr algn="l"/>
            <a:endParaRPr lang="en-IN" sz="1800" b="0" i="0" u="none" strike="noStrike" baseline="0" dirty="0">
              <a:latin typeface="ElectraLTStd-Regular"/>
            </a:endParaRPr>
          </a:p>
          <a:p>
            <a:pPr algn="l"/>
            <a:endParaRPr lang="en-IN" sz="2200" dirty="0"/>
          </a:p>
        </p:txBody>
      </p:sp>
    </p:spTree>
    <p:extLst>
      <p:ext uri="{BB962C8B-B14F-4D97-AF65-F5344CB8AC3E}">
        <p14:creationId xmlns:p14="http://schemas.microsoft.com/office/powerpoint/2010/main" val="2242981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77B6A-ADCF-4CD5-A3FD-D9FCE0F4C2EC}"/>
              </a:ext>
            </a:extLst>
          </p:cNvPr>
          <p:cNvSpPr>
            <a:spLocks noGrp="1"/>
          </p:cNvSpPr>
          <p:nvPr>
            <p:ph type="title"/>
          </p:nvPr>
        </p:nvSpPr>
        <p:spPr>
          <a:xfrm>
            <a:off x="628902" y="358597"/>
            <a:ext cx="11029616" cy="463037"/>
          </a:xfrm>
        </p:spPr>
        <p:txBody>
          <a:bodyPr>
            <a:normAutofit/>
          </a:bodyPr>
          <a:lstStyle/>
          <a:p>
            <a:r>
              <a:rPr lang="en-IN" sz="2000" b="1" i="0" u="none" strike="noStrike" baseline="0" dirty="0">
                <a:solidFill>
                  <a:srgbClr val="C00000"/>
                </a:solidFill>
                <a:latin typeface="ElectraLTStd-Regular"/>
              </a:rPr>
              <a:t>Figure  illustrates how to search an RSS and locate RSS feeds.</a:t>
            </a:r>
            <a:endParaRPr lang="en-IN" sz="2000" b="1" dirty="0">
              <a:solidFill>
                <a:srgbClr val="C00000"/>
              </a:solidFill>
            </a:endParaRPr>
          </a:p>
        </p:txBody>
      </p:sp>
      <p:pic>
        <p:nvPicPr>
          <p:cNvPr id="4" name="Picture 3">
            <a:extLst>
              <a:ext uri="{FF2B5EF4-FFF2-40B4-BE49-F238E27FC236}">
                <a16:creationId xmlns:a16="http://schemas.microsoft.com/office/drawing/2014/main" id="{4E88E63B-57FF-48FB-B193-0B0872A249E8}"/>
              </a:ext>
            </a:extLst>
          </p:cNvPr>
          <p:cNvPicPr>
            <a:picLocks noChangeAspect="1"/>
          </p:cNvPicPr>
          <p:nvPr/>
        </p:nvPicPr>
        <p:blipFill>
          <a:blip r:embed="rId2"/>
          <a:stretch>
            <a:fillRect/>
          </a:stretch>
        </p:blipFill>
        <p:spPr>
          <a:xfrm>
            <a:off x="861391" y="813274"/>
            <a:ext cx="9859618" cy="6215852"/>
          </a:xfrm>
          <a:prstGeom prst="rect">
            <a:avLst/>
          </a:prstGeom>
        </p:spPr>
      </p:pic>
    </p:spTree>
    <p:extLst>
      <p:ext uri="{BB962C8B-B14F-4D97-AF65-F5344CB8AC3E}">
        <p14:creationId xmlns:p14="http://schemas.microsoft.com/office/powerpoint/2010/main" val="3258088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24887-A36E-45E1-8ED5-BADB47293DEC}"/>
              </a:ext>
            </a:extLst>
          </p:cNvPr>
          <p:cNvSpPr>
            <a:spLocks noGrp="1"/>
          </p:cNvSpPr>
          <p:nvPr>
            <p:ph type="title"/>
          </p:nvPr>
        </p:nvSpPr>
        <p:spPr>
          <a:xfrm>
            <a:off x="581192" y="702156"/>
            <a:ext cx="11029616" cy="742331"/>
          </a:xfrm>
        </p:spPr>
        <p:txBody>
          <a:bodyPr>
            <a:normAutofit/>
          </a:bodyPr>
          <a:lstStyle/>
          <a:p>
            <a:r>
              <a:rPr lang="en-IN" sz="3600" b="1" i="0" u="none" strike="noStrike" baseline="0" dirty="0">
                <a:solidFill>
                  <a:srgbClr val="5ADA00"/>
                </a:solidFill>
                <a:latin typeface="SerifaStd-Bold"/>
              </a:rPr>
              <a:t>Blogs</a:t>
            </a:r>
            <a:endParaRPr lang="en-IN" sz="3600" dirty="0"/>
          </a:p>
        </p:txBody>
      </p:sp>
      <p:sp>
        <p:nvSpPr>
          <p:cNvPr id="3" name="Content Placeholder 2">
            <a:extLst>
              <a:ext uri="{FF2B5EF4-FFF2-40B4-BE49-F238E27FC236}">
                <a16:creationId xmlns:a16="http://schemas.microsoft.com/office/drawing/2014/main" id="{5DEC7B79-A11A-48F0-95C1-A99AB364E8E0}"/>
              </a:ext>
            </a:extLst>
          </p:cNvPr>
          <p:cNvSpPr>
            <a:spLocks noGrp="1"/>
          </p:cNvSpPr>
          <p:nvPr>
            <p:ph idx="1"/>
          </p:nvPr>
        </p:nvSpPr>
        <p:spPr>
          <a:xfrm>
            <a:off x="541436" y="1749287"/>
            <a:ext cx="11029615" cy="4996069"/>
          </a:xfrm>
        </p:spPr>
        <p:txBody>
          <a:bodyPr>
            <a:normAutofit/>
          </a:bodyPr>
          <a:lstStyle/>
          <a:p>
            <a:pPr algn="l"/>
            <a:r>
              <a:rPr lang="en-IN" sz="2100" b="0" i="0" u="none" strike="noStrike" baseline="0" dirty="0">
                <a:latin typeface="ElectraLTStd-Regular"/>
              </a:rPr>
              <a:t>A </a:t>
            </a:r>
            <a:r>
              <a:rPr lang="en-IN" sz="2100" b="1" i="0" u="none" strike="noStrike" baseline="0" dirty="0">
                <a:latin typeface="ElectraLTStd-Bold"/>
              </a:rPr>
              <a:t>weblog </a:t>
            </a:r>
            <a:r>
              <a:rPr lang="en-IN" sz="2100" b="0" i="0" u="none" strike="noStrike" baseline="0" dirty="0">
                <a:latin typeface="ElectraLTStd-Regular"/>
              </a:rPr>
              <a:t>(</a:t>
            </a:r>
            <a:r>
              <a:rPr lang="en-IN" sz="2100" b="1" i="0" u="none" strike="noStrike" baseline="0" dirty="0">
                <a:latin typeface="ElectraLTStd-Bold"/>
              </a:rPr>
              <a:t>blog </a:t>
            </a:r>
            <a:r>
              <a:rPr lang="en-IN" sz="2100" b="0" i="0" u="none" strike="noStrike" baseline="0" dirty="0">
                <a:latin typeface="ElectraLTStd-Regular"/>
              </a:rPr>
              <a:t>for short) is a personal Web site, open to the public, in which the site creator expresses his or her feelings or opinions via a series of chronological entries. </a:t>
            </a:r>
            <a:r>
              <a:rPr lang="en-IN" sz="2100" b="0" i="1" u="none" strike="noStrike" baseline="0" dirty="0">
                <a:latin typeface="ElectraLTStd-Cursive"/>
              </a:rPr>
              <a:t>Bloggers</a:t>
            </a:r>
            <a:r>
              <a:rPr lang="en-IN" sz="2100" b="0" i="0" u="none" strike="noStrike" baseline="0" dirty="0">
                <a:latin typeface="ElectraLTStd-Regular"/>
              </a:rPr>
              <a:t>—people who create and maintain blogs—write stories, convey news, and provide links to other articles and Web sites that are of interest to them.</a:t>
            </a:r>
          </a:p>
          <a:p>
            <a:pPr algn="l"/>
            <a:r>
              <a:rPr lang="en-IN" sz="2100" b="0" i="0" u="none" strike="noStrike" baseline="0" dirty="0">
                <a:latin typeface="ElectraLTStd-Regular"/>
              </a:rPr>
              <a:t>The </a:t>
            </a:r>
            <a:r>
              <a:rPr lang="en-IN" sz="2100" b="1" i="0" u="none" strike="noStrike" baseline="0" dirty="0">
                <a:latin typeface="ElectraLTStd-Bold"/>
              </a:rPr>
              <a:t>blogosphere </a:t>
            </a:r>
            <a:r>
              <a:rPr lang="en-IN" sz="2100" b="0" i="0" u="none" strike="noStrike" baseline="0" dirty="0">
                <a:latin typeface="ElectraLTStd-Regular"/>
              </a:rPr>
              <a:t>is the term for the millions of blogs on the Web.</a:t>
            </a:r>
          </a:p>
          <a:p>
            <a:pPr algn="l"/>
            <a:r>
              <a:rPr lang="en-IN" sz="2100" b="0" i="0" u="none" strike="noStrike" baseline="0" dirty="0">
                <a:latin typeface="ElectraLTStd-Regular"/>
              </a:rPr>
              <a:t>Many companies listen to consumers in the blogosphere who express their views on the companies’ products. Marketers refer to these views - </a:t>
            </a:r>
            <a:r>
              <a:rPr lang="en-IN" sz="2100" b="1" i="1" u="none" strike="noStrike" baseline="0" dirty="0">
                <a:solidFill>
                  <a:srgbClr val="C00000"/>
                </a:solidFill>
                <a:latin typeface="ElectraLTStd-Cursive"/>
              </a:rPr>
              <a:t>consumer-generated media</a:t>
            </a:r>
            <a:r>
              <a:rPr lang="en-IN" sz="2100" b="0" i="0" u="none" strike="noStrike" baseline="0" dirty="0">
                <a:latin typeface="ElectraLTStd-Regular"/>
              </a:rPr>
              <a:t>.</a:t>
            </a:r>
          </a:p>
          <a:p>
            <a:pPr algn="l"/>
            <a:r>
              <a:rPr lang="en-IN" sz="2100" b="0" i="0" u="none" strike="noStrike" baseline="0" dirty="0">
                <a:latin typeface="ElectraLTStd-Regular"/>
              </a:rPr>
              <a:t>The primary value of blogs is their ability to bring current, breaking news to the public in the fastest time possible.</a:t>
            </a:r>
          </a:p>
          <a:p>
            <a:pPr algn="l"/>
            <a:r>
              <a:rPr lang="en-IN" sz="2100" b="0" i="0" u="none" strike="noStrike" baseline="0" dirty="0">
                <a:latin typeface="ElectraLTStd-Regular"/>
              </a:rPr>
              <a:t>Although blogs can be very useful, they also have shortcomings</a:t>
            </a:r>
            <a:r>
              <a:rPr lang="en-IN" sz="2100" dirty="0">
                <a:latin typeface="ElectraLTStd-Regular"/>
              </a:rPr>
              <a:t> - </a:t>
            </a:r>
            <a:r>
              <a:rPr lang="en-IN" sz="2100" b="0" i="0" u="none" strike="noStrike" baseline="0" dirty="0">
                <a:latin typeface="ElectraLTStd-Regular"/>
              </a:rPr>
              <a:t>bloggers sometimes cut corners, and their blogs can be inaccurate.</a:t>
            </a:r>
          </a:p>
          <a:p>
            <a:pPr algn="l"/>
            <a:endParaRPr lang="en-IN" sz="2100" dirty="0"/>
          </a:p>
        </p:txBody>
      </p:sp>
    </p:spTree>
    <p:extLst>
      <p:ext uri="{BB962C8B-B14F-4D97-AF65-F5344CB8AC3E}">
        <p14:creationId xmlns:p14="http://schemas.microsoft.com/office/powerpoint/2010/main" val="2004952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wipe(down)">
                                      <p:cBhvr>
                                        <p:cTn id="23" dur="500"/>
                                        <p:tgtEl>
                                          <p:spTgt spid="3">
                                            <p:txEl>
                                              <p:pRg st="3" end="3"/>
                                            </p:txEl>
                                          </p:spTgt>
                                        </p:tgtEl>
                                      </p:cBhvr>
                                    </p:animEffect>
                                  </p:childTnLst>
                                </p:cTn>
                              </p:par>
                              <p:par>
                                <p:cTn id="24" presetID="22" presetClass="entr" presetSubtype="4" fill="hold" nodeType="with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wipe(down)">
                                      <p:cBhvr>
                                        <p:cTn id="2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88EDE-2766-4375-9FA1-F0D45538D536}"/>
              </a:ext>
            </a:extLst>
          </p:cNvPr>
          <p:cNvSpPr>
            <a:spLocks noGrp="1"/>
          </p:cNvSpPr>
          <p:nvPr>
            <p:ph type="title"/>
          </p:nvPr>
        </p:nvSpPr>
        <p:spPr>
          <a:xfrm>
            <a:off x="581192" y="702156"/>
            <a:ext cx="11029616" cy="649566"/>
          </a:xfrm>
        </p:spPr>
        <p:txBody>
          <a:bodyPr>
            <a:normAutofit/>
          </a:bodyPr>
          <a:lstStyle/>
          <a:p>
            <a:r>
              <a:rPr lang="en-IN" sz="3200" b="1" i="0" u="none" strike="noStrike" baseline="0" dirty="0">
                <a:solidFill>
                  <a:srgbClr val="5ADA00"/>
                </a:solidFill>
                <a:latin typeface="SerifaStd-Bold"/>
              </a:rPr>
              <a:t>Microblogging</a:t>
            </a:r>
            <a:endParaRPr lang="en-IN" sz="3200" dirty="0"/>
          </a:p>
        </p:txBody>
      </p:sp>
      <p:sp>
        <p:nvSpPr>
          <p:cNvPr id="3" name="Content Placeholder 2">
            <a:extLst>
              <a:ext uri="{FF2B5EF4-FFF2-40B4-BE49-F238E27FC236}">
                <a16:creationId xmlns:a16="http://schemas.microsoft.com/office/drawing/2014/main" id="{CE53E80D-0A41-425B-A1A5-B95827F722B9}"/>
              </a:ext>
            </a:extLst>
          </p:cNvPr>
          <p:cNvSpPr>
            <a:spLocks noGrp="1"/>
          </p:cNvSpPr>
          <p:nvPr>
            <p:ph idx="1"/>
          </p:nvPr>
        </p:nvSpPr>
        <p:spPr>
          <a:xfrm>
            <a:off x="581192" y="1789043"/>
            <a:ext cx="11029615" cy="4186307"/>
          </a:xfrm>
        </p:spPr>
        <p:txBody>
          <a:bodyPr>
            <a:normAutofit/>
          </a:bodyPr>
          <a:lstStyle/>
          <a:p>
            <a:pPr algn="l"/>
            <a:r>
              <a:rPr lang="en-IN" sz="2000" b="1" i="0" u="none" strike="noStrike" baseline="0" dirty="0">
                <a:latin typeface="ElectraLTStd-Bold"/>
              </a:rPr>
              <a:t>Microblogging </a:t>
            </a:r>
            <a:r>
              <a:rPr lang="en-IN" sz="2000" b="0" i="0" u="none" strike="noStrike" baseline="0" dirty="0">
                <a:latin typeface="ElectraLTStd-Regular"/>
              </a:rPr>
              <a:t>is a form of blogging that allows users to write short messages (or capture an image or embedded video) and publish them.</a:t>
            </a:r>
          </a:p>
          <a:p>
            <a:pPr algn="l"/>
            <a:r>
              <a:rPr lang="en-IN" sz="2000" b="0" i="0" u="none" strike="noStrike" baseline="0" dirty="0">
                <a:latin typeface="ElectraLTStd-Regular"/>
              </a:rPr>
              <a:t>These messages can be submitted via text messaging from mobile phones, instant messaging, e-mail, or simply over the Web. The content of a microblog differs from that of a blog because of the limited space per message</a:t>
            </a:r>
          </a:p>
          <a:p>
            <a:pPr algn="l"/>
            <a:r>
              <a:rPr lang="en-IN" sz="2000" b="1" i="0" u="none" strike="noStrike" baseline="0" dirty="0">
                <a:latin typeface="ElectraLTStd-Bold"/>
              </a:rPr>
              <a:t>Twitter </a:t>
            </a:r>
            <a:r>
              <a:rPr lang="en-IN" sz="2000" b="0" i="0" u="none" strike="noStrike" baseline="0" dirty="0">
                <a:latin typeface="ElectraLTStd-Regular"/>
              </a:rPr>
              <a:t>is a free microblogging service that allows its users to send messages and read other users’ messages and updates, known as </a:t>
            </a:r>
            <a:r>
              <a:rPr lang="en-IN" sz="2000" b="1" i="0" u="none" strike="noStrike" baseline="0" dirty="0">
                <a:latin typeface="ElectraLTStd-Bold"/>
              </a:rPr>
              <a:t>tweets</a:t>
            </a:r>
            <a:r>
              <a:rPr lang="en-IN" sz="2000" b="0" i="0" u="none" strike="noStrike" baseline="0" dirty="0">
                <a:latin typeface="ElectraLTStd-Regular"/>
              </a:rPr>
              <a:t>.</a:t>
            </a:r>
          </a:p>
          <a:p>
            <a:r>
              <a:rPr lang="en-IN" sz="2000" dirty="0"/>
              <a:t>Twitter is becoming a very useful business tool. Businesses also use Twitter to gather real-time market intelligence and customer feedback.</a:t>
            </a:r>
          </a:p>
        </p:txBody>
      </p:sp>
    </p:spTree>
    <p:extLst>
      <p:ext uri="{BB962C8B-B14F-4D97-AF65-F5344CB8AC3E}">
        <p14:creationId xmlns:p14="http://schemas.microsoft.com/office/powerpoint/2010/main" val="3327835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wipe(down)">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wipe(down)">
                                      <p:cBhvr>
                                        <p:cTn id="21"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2AA7F-B8D4-4E81-8CE8-8424D690A774}"/>
              </a:ext>
            </a:extLst>
          </p:cNvPr>
          <p:cNvSpPr>
            <a:spLocks noGrp="1"/>
          </p:cNvSpPr>
          <p:nvPr>
            <p:ph type="title"/>
          </p:nvPr>
        </p:nvSpPr>
        <p:spPr>
          <a:xfrm>
            <a:off x="581192" y="702157"/>
            <a:ext cx="11029616" cy="490539"/>
          </a:xfrm>
        </p:spPr>
        <p:txBody>
          <a:bodyPr>
            <a:normAutofit fontScale="90000"/>
          </a:bodyPr>
          <a:lstStyle/>
          <a:p>
            <a:r>
              <a:rPr lang="en-IN" sz="3200" b="1" i="0" u="none" strike="noStrike" baseline="0" dirty="0">
                <a:solidFill>
                  <a:srgbClr val="002060"/>
                </a:solidFill>
                <a:latin typeface="Times New Roman" panose="02020603050405020304" pitchFamily="18" charset="0"/>
              </a:rPr>
              <a:t>AJAX </a:t>
            </a:r>
            <a:endParaRPr lang="en-IN" sz="3200" dirty="0">
              <a:solidFill>
                <a:srgbClr val="002060"/>
              </a:solidFill>
            </a:endParaRPr>
          </a:p>
        </p:txBody>
      </p:sp>
      <p:sp>
        <p:nvSpPr>
          <p:cNvPr id="3" name="Content Placeholder 2">
            <a:extLst>
              <a:ext uri="{FF2B5EF4-FFF2-40B4-BE49-F238E27FC236}">
                <a16:creationId xmlns:a16="http://schemas.microsoft.com/office/drawing/2014/main" id="{7D0D7B8D-69DF-4A23-93BB-9AB775676393}"/>
              </a:ext>
            </a:extLst>
          </p:cNvPr>
          <p:cNvSpPr>
            <a:spLocks noGrp="1"/>
          </p:cNvSpPr>
          <p:nvPr>
            <p:ph idx="1"/>
          </p:nvPr>
        </p:nvSpPr>
        <p:spPr>
          <a:xfrm>
            <a:off x="382409" y="1351722"/>
            <a:ext cx="11610808" cy="5506278"/>
          </a:xfrm>
        </p:spPr>
        <p:txBody>
          <a:bodyPr>
            <a:normAutofit/>
          </a:bodyPr>
          <a:lstStyle/>
          <a:p>
            <a:r>
              <a:rPr lang="en-IN" sz="2000" b="0" i="0" u="none" strike="noStrike" baseline="0" dirty="0">
                <a:solidFill>
                  <a:srgbClr val="000000"/>
                </a:solidFill>
                <a:latin typeface="Times New Roman" panose="02020603050405020304" pitchFamily="18" charset="0"/>
              </a:rPr>
              <a:t>AJAX stands for </a:t>
            </a:r>
            <a:r>
              <a:rPr lang="en-IN" sz="2000" b="1" i="0" u="none" strike="noStrike" baseline="0" dirty="0">
                <a:solidFill>
                  <a:srgbClr val="000000"/>
                </a:solidFill>
                <a:latin typeface="Times New Roman" panose="02020603050405020304" pitchFamily="18" charset="0"/>
              </a:rPr>
              <a:t>A</a:t>
            </a:r>
            <a:r>
              <a:rPr lang="en-IN" sz="2000" b="0" i="0" u="none" strike="noStrike" baseline="0" dirty="0">
                <a:solidFill>
                  <a:srgbClr val="000000"/>
                </a:solidFill>
                <a:latin typeface="Times New Roman" panose="02020603050405020304" pitchFamily="18" charset="0"/>
              </a:rPr>
              <a:t>synchronous </a:t>
            </a:r>
            <a:r>
              <a:rPr lang="en-IN" sz="2000" b="1" i="0" u="none" strike="noStrike" baseline="0" dirty="0">
                <a:solidFill>
                  <a:srgbClr val="000000"/>
                </a:solidFill>
                <a:latin typeface="Times New Roman" panose="02020603050405020304" pitchFamily="18" charset="0"/>
              </a:rPr>
              <a:t>Ja</a:t>
            </a:r>
            <a:r>
              <a:rPr lang="en-IN" sz="2000" b="0" i="0" u="none" strike="noStrike" baseline="0" dirty="0">
                <a:solidFill>
                  <a:srgbClr val="000000"/>
                </a:solidFill>
                <a:latin typeface="Times New Roman" panose="02020603050405020304" pitchFamily="18" charset="0"/>
              </a:rPr>
              <a:t>vaScript and </a:t>
            </a:r>
            <a:r>
              <a:rPr lang="en-IN" sz="2000" b="1" i="0" u="none" strike="noStrike" baseline="0" dirty="0">
                <a:solidFill>
                  <a:srgbClr val="000000"/>
                </a:solidFill>
                <a:latin typeface="Times New Roman" panose="02020603050405020304" pitchFamily="18" charset="0"/>
              </a:rPr>
              <a:t>X</a:t>
            </a:r>
            <a:r>
              <a:rPr lang="en-IN" sz="2000" b="0" i="0" u="none" strike="noStrike" baseline="0" dirty="0">
                <a:solidFill>
                  <a:srgbClr val="000000"/>
                </a:solidFill>
                <a:latin typeface="Times New Roman" panose="02020603050405020304" pitchFamily="18" charset="0"/>
              </a:rPr>
              <a:t>ML. AJAX is a new technique for creating better, faster, and more interactive web applications with the help of XML, HTML, CSS, and Java Script. </a:t>
            </a:r>
          </a:p>
          <a:p>
            <a:pPr lvl="1">
              <a:buFont typeface="Wingdings" panose="05000000000000000000" pitchFamily="2" charset="2"/>
              <a:buChar char="Ø"/>
            </a:pPr>
            <a:r>
              <a:rPr lang="en-IN" sz="1800" b="0" i="0" u="none" strike="noStrike" baseline="0" dirty="0">
                <a:solidFill>
                  <a:srgbClr val="000000"/>
                </a:solidFill>
                <a:latin typeface="Times New Roman" panose="02020603050405020304" pitchFamily="18" charset="0"/>
              </a:rPr>
              <a:t> Ajax uses XHTML for content, CSS for presentation, along with Document Object Model and JavaScript for dynamic content display. </a:t>
            </a:r>
          </a:p>
          <a:p>
            <a:pPr lvl="1">
              <a:buFont typeface="Wingdings" panose="05000000000000000000" pitchFamily="2" charset="2"/>
              <a:buChar char="Ø"/>
            </a:pPr>
            <a:r>
              <a:rPr lang="en-IN" sz="1800" b="0" i="0" u="none" strike="noStrike" baseline="0" dirty="0">
                <a:solidFill>
                  <a:srgbClr val="000000"/>
                </a:solidFill>
                <a:latin typeface="Times New Roman" panose="02020603050405020304" pitchFamily="18" charset="0"/>
              </a:rPr>
              <a:t>Conventional web applications transmit information to and from the sever using synchronous requests. It means you fill out a form, hit submit, and get directed to a new page with new information from the server. </a:t>
            </a:r>
          </a:p>
          <a:p>
            <a:pPr lvl="1">
              <a:buFont typeface="Wingdings" panose="05000000000000000000" pitchFamily="2" charset="2"/>
              <a:buChar char="Ø"/>
            </a:pPr>
            <a:r>
              <a:rPr lang="en-IN" sz="1800" b="0" i="0" u="none" strike="noStrike" baseline="0" dirty="0">
                <a:solidFill>
                  <a:srgbClr val="000000"/>
                </a:solidFill>
                <a:latin typeface="Times New Roman" panose="02020603050405020304" pitchFamily="18" charset="0"/>
              </a:rPr>
              <a:t>With AJAX, when you hit submit, JavaScript will make a request to the server, interpret the results, and update the current screen. In the purest sense, the user would never know that anything was even transmitted to the server. </a:t>
            </a:r>
          </a:p>
          <a:p>
            <a:pPr lvl="1">
              <a:buFont typeface="Wingdings" panose="05000000000000000000" pitchFamily="2" charset="2"/>
              <a:buChar char="Ø"/>
            </a:pPr>
            <a:r>
              <a:rPr lang="en-IN" sz="1800" b="0" i="0" u="none" strike="noStrike" baseline="0" dirty="0">
                <a:solidFill>
                  <a:srgbClr val="000000"/>
                </a:solidFill>
                <a:latin typeface="Times New Roman" panose="02020603050405020304" pitchFamily="18" charset="0"/>
              </a:rPr>
              <a:t>XML is commonly used as the format for receiving server data, although any format, including plain text, can be used. </a:t>
            </a:r>
          </a:p>
          <a:p>
            <a:pPr lvl="1">
              <a:buFont typeface="Wingdings" panose="05000000000000000000" pitchFamily="2" charset="2"/>
              <a:buChar char="Ø"/>
            </a:pPr>
            <a:r>
              <a:rPr lang="en-IN" sz="1800" b="0" i="0" u="none" strike="noStrike" baseline="0" dirty="0">
                <a:solidFill>
                  <a:srgbClr val="000000"/>
                </a:solidFill>
                <a:latin typeface="Times New Roman" panose="02020603050405020304" pitchFamily="18" charset="0"/>
              </a:rPr>
              <a:t>AJAX is a web browser technology independent of web server software. </a:t>
            </a:r>
          </a:p>
          <a:p>
            <a:pPr lvl="1">
              <a:buFont typeface="Wingdings" panose="05000000000000000000" pitchFamily="2" charset="2"/>
              <a:buChar char="Ø"/>
            </a:pPr>
            <a:r>
              <a:rPr lang="en-IN" sz="1800" b="0" i="0" u="none" strike="noStrike" baseline="0" dirty="0">
                <a:solidFill>
                  <a:srgbClr val="000000"/>
                </a:solidFill>
                <a:latin typeface="Times New Roman" panose="02020603050405020304" pitchFamily="18" charset="0"/>
              </a:rPr>
              <a:t>A user can continue to use the application while the client program requests information from the server in the background. </a:t>
            </a:r>
          </a:p>
          <a:p>
            <a:pPr lvl="1">
              <a:buFont typeface="Wingdings" panose="05000000000000000000" pitchFamily="2" charset="2"/>
              <a:buChar char="Ø"/>
            </a:pPr>
            <a:r>
              <a:rPr lang="en-IN" sz="1800" b="0" i="0" u="none" strike="noStrike" baseline="0" dirty="0">
                <a:solidFill>
                  <a:srgbClr val="000000"/>
                </a:solidFill>
                <a:latin typeface="Times New Roman" panose="02020603050405020304" pitchFamily="18" charset="0"/>
              </a:rPr>
              <a:t>Intuitive and natural user interaction. Clicking is not required, mouse movement is a sufficient event trigger. </a:t>
            </a:r>
          </a:p>
          <a:p>
            <a:pPr lvl="1">
              <a:buFont typeface="Wingdings" panose="05000000000000000000" pitchFamily="2" charset="2"/>
              <a:buChar char="Ø"/>
            </a:pPr>
            <a:r>
              <a:rPr lang="en-IN" sz="1800" b="0" i="0" u="none" strike="noStrike" baseline="0" dirty="0">
                <a:solidFill>
                  <a:srgbClr val="000000"/>
                </a:solidFill>
                <a:latin typeface="Times New Roman" panose="02020603050405020304" pitchFamily="18" charset="0"/>
              </a:rPr>
              <a:t>Data-driven as opposed to page-driven. </a:t>
            </a:r>
          </a:p>
          <a:p>
            <a:endParaRPr lang="en-IN" dirty="0"/>
          </a:p>
        </p:txBody>
      </p:sp>
    </p:spTree>
    <p:extLst>
      <p:ext uri="{BB962C8B-B14F-4D97-AF65-F5344CB8AC3E}">
        <p14:creationId xmlns:p14="http://schemas.microsoft.com/office/powerpoint/2010/main" val="36651881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43FF5-6075-4C0F-9818-0F5F9CFBEA78}"/>
              </a:ext>
            </a:extLst>
          </p:cNvPr>
          <p:cNvSpPr>
            <a:spLocks noGrp="1"/>
          </p:cNvSpPr>
          <p:nvPr>
            <p:ph type="title"/>
          </p:nvPr>
        </p:nvSpPr>
        <p:spPr>
          <a:xfrm>
            <a:off x="581192" y="702156"/>
            <a:ext cx="11029616" cy="623061"/>
          </a:xfrm>
        </p:spPr>
        <p:txBody>
          <a:bodyPr>
            <a:normAutofit/>
          </a:bodyPr>
          <a:lstStyle/>
          <a:p>
            <a:r>
              <a:rPr lang="en-IN" sz="3200" b="1" i="0" u="none" strike="noStrike" baseline="0" dirty="0">
                <a:solidFill>
                  <a:srgbClr val="5ADA00"/>
                </a:solidFill>
                <a:latin typeface="SerifaStd-Bold"/>
              </a:rPr>
              <a:t>Wikis</a:t>
            </a:r>
            <a:endParaRPr lang="en-IN" sz="3200" dirty="0"/>
          </a:p>
        </p:txBody>
      </p:sp>
      <p:sp>
        <p:nvSpPr>
          <p:cNvPr id="3" name="Content Placeholder 2">
            <a:extLst>
              <a:ext uri="{FF2B5EF4-FFF2-40B4-BE49-F238E27FC236}">
                <a16:creationId xmlns:a16="http://schemas.microsoft.com/office/drawing/2014/main" id="{60117DCC-E353-4336-AB7F-6BF54BC4C091}"/>
              </a:ext>
            </a:extLst>
          </p:cNvPr>
          <p:cNvSpPr>
            <a:spLocks noGrp="1"/>
          </p:cNvSpPr>
          <p:nvPr>
            <p:ph idx="1"/>
          </p:nvPr>
        </p:nvSpPr>
        <p:spPr>
          <a:xfrm>
            <a:off x="581192" y="1603513"/>
            <a:ext cx="11029615" cy="4452730"/>
          </a:xfrm>
        </p:spPr>
        <p:txBody>
          <a:bodyPr>
            <a:normAutofit/>
          </a:bodyPr>
          <a:lstStyle/>
          <a:p>
            <a:pPr algn="l"/>
            <a:r>
              <a:rPr lang="en-IN" sz="2000" b="0" i="0" u="none" strike="noStrike" baseline="0" dirty="0">
                <a:latin typeface="ElectraLTStd-Regular"/>
              </a:rPr>
              <a:t>A </a:t>
            </a:r>
            <a:r>
              <a:rPr lang="en-IN" sz="2000" b="1" i="0" u="none" strike="noStrike" baseline="0" dirty="0">
                <a:latin typeface="ElectraLTStd-Bold"/>
              </a:rPr>
              <a:t>wiki </a:t>
            </a:r>
            <a:r>
              <a:rPr lang="en-IN" sz="2000" b="0" i="0" u="none" strike="noStrike" baseline="0" dirty="0">
                <a:latin typeface="ElectraLTStd-Regular"/>
              </a:rPr>
              <a:t>is a Web site made up entirely of content posted by users. Wikis have an “edit” link on each page that allows any user to add, change, or delete material, thus fostering easy collaboration.</a:t>
            </a:r>
          </a:p>
          <a:p>
            <a:pPr algn="l"/>
            <a:r>
              <a:rPr lang="en-IN" sz="2000" b="0" i="0" u="none" strike="noStrike" baseline="0" dirty="0">
                <a:solidFill>
                  <a:srgbClr val="000000"/>
                </a:solidFill>
                <a:latin typeface="ElectraLTStd-Regular"/>
              </a:rPr>
              <a:t>Wikis take advantage of the combined input of many individuals. Consider Wikipedia (</a:t>
            </a:r>
            <a:r>
              <a:rPr lang="en-IN" sz="2000" b="0" i="1" u="none" strike="noStrike" baseline="0" dirty="0">
                <a:solidFill>
                  <a:srgbClr val="0000FF"/>
                </a:solidFill>
                <a:latin typeface="ElectraLTStd-Cursive"/>
              </a:rPr>
              <a:t>www.wikipedia.org</a:t>
            </a:r>
            <a:r>
              <a:rPr lang="en-IN" sz="2000" b="0" i="0" u="none" strike="noStrike" baseline="0" dirty="0">
                <a:solidFill>
                  <a:srgbClr val="000000"/>
                </a:solidFill>
                <a:latin typeface="ElectraLTStd-Regular"/>
              </a:rPr>
              <a:t>), an online encyclopaedia that is the largest existing wiki.</a:t>
            </a:r>
          </a:p>
          <a:p>
            <a:pPr algn="l"/>
            <a:r>
              <a:rPr lang="en-IN" sz="2000" b="0" i="0" u="none" strike="noStrike" baseline="0" dirty="0">
                <a:latin typeface="ElectraLTStd-Regular"/>
              </a:rPr>
              <a:t>Wikipedia relies on volunteer administrators who enforce a neutral point of view, and it encourages users to delete copy that displays a clear bias.</a:t>
            </a:r>
            <a:endParaRPr lang="en-IN" sz="2000" dirty="0"/>
          </a:p>
        </p:txBody>
      </p:sp>
    </p:spTree>
    <p:extLst>
      <p:ext uri="{BB962C8B-B14F-4D97-AF65-F5344CB8AC3E}">
        <p14:creationId xmlns:p14="http://schemas.microsoft.com/office/powerpoint/2010/main" val="1674246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5EA3C-BCCD-4599-9859-8E03502EED86}"/>
              </a:ext>
            </a:extLst>
          </p:cNvPr>
          <p:cNvSpPr>
            <a:spLocks noGrp="1"/>
          </p:cNvSpPr>
          <p:nvPr>
            <p:ph type="title"/>
          </p:nvPr>
        </p:nvSpPr>
        <p:spPr>
          <a:xfrm>
            <a:off x="581192" y="702156"/>
            <a:ext cx="11029616" cy="729079"/>
          </a:xfrm>
        </p:spPr>
        <p:txBody>
          <a:bodyPr>
            <a:normAutofit/>
          </a:bodyPr>
          <a:lstStyle/>
          <a:p>
            <a:r>
              <a:rPr lang="en-IN" sz="3200" b="1" i="0" u="none" strike="noStrike" baseline="0" dirty="0">
                <a:solidFill>
                  <a:srgbClr val="5ADA00"/>
                </a:solidFill>
                <a:latin typeface="SerifaStd-Bold"/>
              </a:rPr>
              <a:t>Social Networking Web Sites</a:t>
            </a:r>
            <a:endParaRPr lang="en-IN" sz="3200" dirty="0"/>
          </a:p>
        </p:txBody>
      </p:sp>
      <p:sp>
        <p:nvSpPr>
          <p:cNvPr id="3" name="Content Placeholder 2">
            <a:extLst>
              <a:ext uri="{FF2B5EF4-FFF2-40B4-BE49-F238E27FC236}">
                <a16:creationId xmlns:a16="http://schemas.microsoft.com/office/drawing/2014/main" id="{8DA9BEE7-A7E4-40AB-A914-526345605A7B}"/>
              </a:ext>
            </a:extLst>
          </p:cNvPr>
          <p:cNvSpPr>
            <a:spLocks noGrp="1"/>
          </p:cNvSpPr>
          <p:nvPr>
            <p:ph idx="1"/>
          </p:nvPr>
        </p:nvSpPr>
        <p:spPr>
          <a:xfrm>
            <a:off x="581192" y="1842052"/>
            <a:ext cx="11029615" cy="4346713"/>
          </a:xfrm>
        </p:spPr>
        <p:txBody>
          <a:bodyPr>
            <a:normAutofit/>
          </a:bodyPr>
          <a:lstStyle/>
          <a:p>
            <a:pPr algn="l"/>
            <a:r>
              <a:rPr lang="en-IN" sz="2000" b="0" i="0" u="none" strike="noStrike" baseline="0" dirty="0">
                <a:latin typeface="ElectraLTStd-Regular"/>
              </a:rPr>
              <a:t>A </a:t>
            </a:r>
            <a:r>
              <a:rPr lang="en-IN" sz="2000" b="1" i="0" u="none" strike="noStrike" baseline="0" dirty="0">
                <a:latin typeface="ElectraLTStd-Bold"/>
              </a:rPr>
              <a:t>social network </a:t>
            </a:r>
            <a:r>
              <a:rPr lang="en-IN" sz="2000" b="0" i="0" u="none" strike="noStrike" baseline="0" dirty="0">
                <a:latin typeface="ElectraLTStd-Regular"/>
              </a:rPr>
              <a:t>is a social structure composed of individuals, groups, or organizations linked by values, visions, ideas, financial exchange, friendship, kinship, conflict, or trade. </a:t>
            </a:r>
            <a:r>
              <a:rPr lang="en-IN" sz="2000" b="1" i="0" u="none" strike="noStrike" baseline="0" dirty="0">
                <a:latin typeface="ElectraLTStd-Bold"/>
              </a:rPr>
              <a:t>Social networking </a:t>
            </a:r>
            <a:r>
              <a:rPr lang="en-IN" sz="2000" b="0" i="0" u="none" strike="noStrike" baseline="0" dirty="0">
                <a:latin typeface="ElectraLTStd-Regular"/>
              </a:rPr>
              <a:t>refers to activities performed using social software tools (e.g., blogging) or social networking features (e.g., media sharing). </a:t>
            </a:r>
          </a:p>
          <a:p>
            <a:pPr algn="l"/>
            <a:r>
              <a:rPr lang="en-IN" sz="2000" b="0" i="0" u="none" strike="noStrike" baseline="0" dirty="0">
                <a:latin typeface="ElectraLTStd-Regular"/>
              </a:rPr>
              <a:t>Social networking allows convenient connections to those of similar interest. </a:t>
            </a:r>
          </a:p>
          <a:p>
            <a:pPr algn="l"/>
            <a:r>
              <a:rPr lang="en-IN" sz="2000" b="0" i="0" u="none" strike="noStrike" baseline="0" dirty="0">
                <a:latin typeface="ElectraLTStd-Regular"/>
              </a:rPr>
              <a:t>A social network can be described as a map of all relevant links or connections among the network’s members. For each individual member that map is his or her </a:t>
            </a:r>
            <a:r>
              <a:rPr lang="en-IN" sz="2000" b="1" i="0" u="none" strike="noStrike" baseline="0" dirty="0">
                <a:latin typeface="ElectraLTStd-Bold"/>
              </a:rPr>
              <a:t>social graph</a:t>
            </a:r>
            <a:r>
              <a:rPr lang="en-IN" sz="2000" b="0" i="0" u="none" strike="noStrike" baseline="0" dirty="0">
                <a:latin typeface="ElectraLTStd-Regular"/>
              </a:rPr>
              <a:t>.</a:t>
            </a:r>
          </a:p>
          <a:p>
            <a:pPr algn="l"/>
            <a:r>
              <a:rPr lang="en-IN" sz="2000" b="0" i="0" u="none" strike="noStrike" baseline="0" dirty="0">
                <a:latin typeface="ElectraLTStd-Regular"/>
              </a:rPr>
              <a:t>Social networks can also be used to determine the social capital of individual participants. </a:t>
            </a:r>
            <a:r>
              <a:rPr lang="en-IN" sz="2000" b="1" i="0" u="none" strike="noStrike" baseline="0" dirty="0">
                <a:latin typeface="ElectraLTStd-Bold"/>
              </a:rPr>
              <a:t>Social capital </a:t>
            </a:r>
            <a:r>
              <a:rPr lang="en-IN" sz="2000" b="0" i="0" u="none" strike="noStrike" baseline="0" dirty="0">
                <a:latin typeface="ElectraLTStd-Regular"/>
              </a:rPr>
              <a:t>refers to the number of connections a person has within and between social networks.</a:t>
            </a:r>
            <a:endParaRPr lang="en-IN" sz="2000" dirty="0"/>
          </a:p>
        </p:txBody>
      </p:sp>
    </p:spTree>
    <p:extLst>
      <p:ext uri="{BB962C8B-B14F-4D97-AF65-F5344CB8AC3E}">
        <p14:creationId xmlns:p14="http://schemas.microsoft.com/office/powerpoint/2010/main" val="2128594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 calcmode="lin" valueType="num">
                                      <p:cBhvr additive="base">
                                        <p:cTn id="1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81ED5-38AD-44DD-B1D9-491A6AF786D2}"/>
              </a:ext>
            </a:extLst>
          </p:cNvPr>
          <p:cNvSpPr>
            <a:spLocks noGrp="1"/>
          </p:cNvSpPr>
          <p:nvPr>
            <p:ph type="title"/>
          </p:nvPr>
        </p:nvSpPr>
        <p:spPr>
          <a:xfrm>
            <a:off x="581192" y="702156"/>
            <a:ext cx="11029616" cy="649566"/>
          </a:xfrm>
        </p:spPr>
        <p:txBody>
          <a:bodyPr>
            <a:normAutofit/>
          </a:bodyPr>
          <a:lstStyle/>
          <a:p>
            <a:r>
              <a:rPr lang="en-IN" sz="2400" b="0" i="0" u="none" strike="noStrike" baseline="0" dirty="0">
                <a:solidFill>
                  <a:srgbClr val="3300FF"/>
                </a:solidFill>
                <a:latin typeface="HelveticaNeueLTStd-Blk"/>
              </a:rPr>
              <a:t>Categories of Social Networking Web Sites</a:t>
            </a:r>
            <a:endParaRPr lang="en-IN" sz="2400" dirty="0"/>
          </a:p>
        </p:txBody>
      </p:sp>
      <p:pic>
        <p:nvPicPr>
          <p:cNvPr id="5" name="Content Placeholder 4">
            <a:extLst>
              <a:ext uri="{FF2B5EF4-FFF2-40B4-BE49-F238E27FC236}">
                <a16:creationId xmlns:a16="http://schemas.microsoft.com/office/drawing/2014/main" id="{EA789E19-EE09-4188-8F08-48D95C273F42}"/>
              </a:ext>
            </a:extLst>
          </p:cNvPr>
          <p:cNvPicPr>
            <a:picLocks noGrp="1" noChangeAspect="1"/>
          </p:cNvPicPr>
          <p:nvPr>
            <p:ph idx="1"/>
          </p:nvPr>
        </p:nvPicPr>
        <p:blipFill>
          <a:blip r:embed="rId2"/>
          <a:stretch>
            <a:fillRect/>
          </a:stretch>
        </p:blipFill>
        <p:spPr>
          <a:xfrm>
            <a:off x="1068749" y="1376165"/>
            <a:ext cx="9016156" cy="5329435"/>
          </a:xfrm>
        </p:spPr>
      </p:pic>
    </p:spTree>
    <p:extLst>
      <p:ext uri="{BB962C8B-B14F-4D97-AF65-F5344CB8AC3E}">
        <p14:creationId xmlns:p14="http://schemas.microsoft.com/office/powerpoint/2010/main" val="21992468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FA16CC1-7EF1-4918-96FC-186FDE9033CE}"/>
              </a:ext>
            </a:extLst>
          </p:cNvPr>
          <p:cNvSpPr>
            <a:spLocks noGrp="1"/>
          </p:cNvSpPr>
          <p:nvPr>
            <p:ph type="title"/>
          </p:nvPr>
        </p:nvSpPr>
        <p:spPr>
          <a:xfrm>
            <a:off x="575894" y="729658"/>
            <a:ext cx="11029616" cy="608812"/>
          </a:xfrm>
        </p:spPr>
        <p:txBody>
          <a:bodyPr/>
          <a:lstStyle/>
          <a:p>
            <a:r>
              <a:rPr lang="en-IN" sz="2800" b="0" i="0" u="none" strike="noStrike" baseline="0" dirty="0">
                <a:solidFill>
                  <a:srgbClr val="3300FF"/>
                </a:solidFill>
                <a:latin typeface="HelveticaNeueLTStd-Blk"/>
              </a:rPr>
              <a:t>Categories of Social Networking Web Sites (2)</a:t>
            </a:r>
            <a:endParaRPr lang="en-IN" dirty="0"/>
          </a:p>
        </p:txBody>
      </p:sp>
      <p:pic>
        <p:nvPicPr>
          <p:cNvPr id="8" name="Picture 7">
            <a:extLst>
              <a:ext uri="{FF2B5EF4-FFF2-40B4-BE49-F238E27FC236}">
                <a16:creationId xmlns:a16="http://schemas.microsoft.com/office/drawing/2014/main" id="{A462FC8F-3371-401B-A5D4-C1FB9C60B55C}"/>
              </a:ext>
            </a:extLst>
          </p:cNvPr>
          <p:cNvPicPr>
            <a:picLocks noChangeAspect="1"/>
          </p:cNvPicPr>
          <p:nvPr/>
        </p:nvPicPr>
        <p:blipFill>
          <a:blip r:embed="rId2"/>
          <a:stretch>
            <a:fillRect/>
          </a:stretch>
        </p:blipFill>
        <p:spPr>
          <a:xfrm>
            <a:off x="1079661" y="1508461"/>
            <a:ext cx="8316129" cy="5133017"/>
          </a:xfrm>
          <a:prstGeom prst="rect">
            <a:avLst/>
          </a:prstGeom>
        </p:spPr>
      </p:pic>
    </p:spTree>
    <p:extLst>
      <p:ext uri="{BB962C8B-B14F-4D97-AF65-F5344CB8AC3E}">
        <p14:creationId xmlns:p14="http://schemas.microsoft.com/office/powerpoint/2010/main" val="11291934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8E73BFC-129E-4E09-A7DD-01B3B3CDFAA0}"/>
              </a:ext>
            </a:extLst>
          </p:cNvPr>
          <p:cNvSpPr>
            <a:spLocks noGrp="1"/>
          </p:cNvSpPr>
          <p:nvPr>
            <p:ph type="title"/>
          </p:nvPr>
        </p:nvSpPr>
        <p:spPr>
          <a:xfrm>
            <a:off x="575894" y="729658"/>
            <a:ext cx="11029616" cy="688325"/>
          </a:xfrm>
        </p:spPr>
        <p:txBody>
          <a:bodyPr/>
          <a:lstStyle/>
          <a:p>
            <a:r>
              <a:rPr lang="en-IN" sz="2800" b="0" i="0" u="none" strike="noStrike" baseline="0" dirty="0">
                <a:solidFill>
                  <a:srgbClr val="3300FF"/>
                </a:solidFill>
                <a:latin typeface="HelveticaNeueLTStd-Blk"/>
              </a:rPr>
              <a:t>Categories of Social Networking Web Sites (3)</a:t>
            </a:r>
            <a:endParaRPr lang="en-IN" dirty="0"/>
          </a:p>
        </p:txBody>
      </p:sp>
      <p:pic>
        <p:nvPicPr>
          <p:cNvPr id="5" name="Picture 4">
            <a:extLst>
              <a:ext uri="{FF2B5EF4-FFF2-40B4-BE49-F238E27FC236}">
                <a16:creationId xmlns:a16="http://schemas.microsoft.com/office/drawing/2014/main" id="{C0F4ACD8-BA24-47D3-B3E3-D53C01D5C02A}"/>
              </a:ext>
            </a:extLst>
          </p:cNvPr>
          <p:cNvPicPr>
            <a:picLocks noChangeAspect="1"/>
          </p:cNvPicPr>
          <p:nvPr/>
        </p:nvPicPr>
        <p:blipFill>
          <a:blip r:embed="rId2"/>
          <a:stretch>
            <a:fillRect/>
          </a:stretch>
        </p:blipFill>
        <p:spPr>
          <a:xfrm>
            <a:off x="1095252" y="1659768"/>
            <a:ext cx="8342155" cy="4979571"/>
          </a:xfrm>
          <a:prstGeom prst="rect">
            <a:avLst/>
          </a:prstGeom>
        </p:spPr>
      </p:pic>
    </p:spTree>
    <p:extLst>
      <p:ext uri="{BB962C8B-B14F-4D97-AF65-F5344CB8AC3E}">
        <p14:creationId xmlns:p14="http://schemas.microsoft.com/office/powerpoint/2010/main" val="2358493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D7AA-BC76-4585-B970-6579099EF85B}"/>
              </a:ext>
            </a:extLst>
          </p:cNvPr>
          <p:cNvSpPr>
            <a:spLocks noGrp="1"/>
          </p:cNvSpPr>
          <p:nvPr>
            <p:ph type="title"/>
          </p:nvPr>
        </p:nvSpPr>
        <p:spPr>
          <a:xfrm>
            <a:off x="581192" y="702156"/>
            <a:ext cx="11029616" cy="729079"/>
          </a:xfrm>
        </p:spPr>
        <p:txBody>
          <a:bodyPr/>
          <a:lstStyle/>
          <a:p>
            <a:r>
              <a:rPr lang="en-IN" b="1" i="0" u="none" strike="noStrike" baseline="0" dirty="0">
                <a:solidFill>
                  <a:srgbClr val="C00000"/>
                </a:solidFill>
                <a:latin typeface="ElectraLTStd-Bold"/>
              </a:rPr>
              <a:t>CHAPTER OUTLINE</a:t>
            </a:r>
            <a:endParaRPr lang="en-IN" dirty="0"/>
          </a:p>
        </p:txBody>
      </p:sp>
      <p:sp>
        <p:nvSpPr>
          <p:cNvPr id="3" name="Content Placeholder 2">
            <a:extLst>
              <a:ext uri="{FF2B5EF4-FFF2-40B4-BE49-F238E27FC236}">
                <a16:creationId xmlns:a16="http://schemas.microsoft.com/office/drawing/2014/main" id="{3885897C-00C7-4B00-81E6-5158A43D60FA}"/>
              </a:ext>
            </a:extLst>
          </p:cNvPr>
          <p:cNvSpPr>
            <a:spLocks noGrp="1"/>
          </p:cNvSpPr>
          <p:nvPr>
            <p:ph idx="1"/>
          </p:nvPr>
        </p:nvSpPr>
        <p:spPr>
          <a:xfrm>
            <a:off x="581192" y="2027583"/>
            <a:ext cx="11029615" cy="3947767"/>
          </a:xfrm>
        </p:spPr>
        <p:txBody>
          <a:bodyPr/>
          <a:lstStyle/>
          <a:p>
            <a:pPr algn="l">
              <a:buFont typeface="Wingdings" panose="05000000000000000000" pitchFamily="2" charset="2"/>
              <a:buChar char="v"/>
            </a:pPr>
            <a:r>
              <a:rPr lang="en-IN" sz="2400" b="0" i="0" u="none" strike="noStrike" baseline="0" dirty="0">
                <a:solidFill>
                  <a:srgbClr val="002060"/>
                </a:solidFill>
                <a:latin typeface="DINNeuzeitGroteskStd-Light"/>
              </a:rPr>
              <a:t>1 </a:t>
            </a:r>
            <a:r>
              <a:rPr lang="en-IN" sz="2400" b="1" i="0" u="none" strike="noStrike" baseline="0" dirty="0">
                <a:solidFill>
                  <a:srgbClr val="002060"/>
                </a:solidFill>
                <a:latin typeface="ElectraLTStd-Bold"/>
              </a:rPr>
              <a:t>Web 2.0</a:t>
            </a:r>
          </a:p>
          <a:p>
            <a:pPr algn="l">
              <a:buFont typeface="Wingdings" panose="05000000000000000000" pitchFamily="2" charset="2"/>
              <a:buChar char="v"/>
            </a:pPr>
            <a:r>
              <a:rPr lang="en-IN" sz="2400" b="0" i="0" u="none" strike="noStrike" baseline="0" dirty="0">
                <a:solidFill>
                  <a:srgbClr val="002060"/>
                </a:solidFill>
                <a:latin typeface="DINNeuzeitGroteskStd-Light"/>
              </a:rPr>
              <a:t>2 </a:t>
            </a:r>
            <a:r>
              <a:rPr lang="en-IN" sz="2400" b="1" i="0" u="none" strike="noStrike" baseline="0" dirty="0">
                <a:solidFill>
                  <a:srgbClr val="002060"/>
                </a:solidFill>
                <a:latin typeface="ElectraLTStd-Bold"/>
              </a:rPr>
              <a:t>Fundamentals of Social Computing in Business</a:t>
            </a:r>
          </a:p>
          <a:p>
            <a:pPr algn="l">
              <a:buFont typeface="Wingdings" panose="05000000000000000000" pitchFamily="2" charset="2"/>
              <a:buChar char="v"/>
            </a:pPr>
            <a:r>
              <a:rPr lang="en-IN" sz="2400" b="0" i="0" u="none" strike="noStrike" baseline="0" dirty="0">
                <a:solidFill>
                  <a:srgbClr val="002060"/>
                </a:solidFill>
                <a:latin typeface="DINNeuzeitGroteskStd-Light"/>
              </a:rPr>
              <a:t>3 </a:t>
            </a:r>
            <a:r>
              <a:rPr lang="en-IN" sz="2400" b="1" i="0" u="none" strike="noStrike" baseline="0" dirty="0">
                <a:solidFill>
                  <a:srgbClr val="002060"/>
                </a:solidFill>
                <a:latin typeface="ElectraLTStd-Bold"/>
              </a:rPr>
              <a:t>Social Computing in Business: Shopping</a:t>
            </a:r>
          </a:p>
          <a:p>
            <a:pPr algn="l">
              <a:buFont typeface="Wingdings" panose="05000000000000000000" pitchFamily="2" charset="2"/>
              <a:buChar char="v"/>
            </a:pPr>
            <a:r>
              <a:rPr lang="en-IN" sz="2400" b="0" i="0" u="none" strike="noStrike" baseline="0" dirty="0">
                <a:solidFill>
                  <a:srgbClr val="002060"/>
                </a:solidFill>
                <a:latin typeface="DINNeuzeitGroteskStd-Light"/>
              </a:rPr>
              <a:t>4 </a:t>
            </a:r>
            <a:r>
              <a:rPr lang="en-IN" sz="2400" b="1" i="0" u="none" strike="noStrike" baseline="0" dirty="0">
                <a:solidFill>
                  <a:srgbClr val="002060"/>
                </a:solidFill>
                <a:latin typeface="ElectraLTStd-Bold"/>
              </a:rPr>
              <a:t>Social Computing in Business: Marketing</a:t>
            </a:r>
          </a:p>
          <a:p>
            <a:pPr algn="l">
              <a:buFont typeface="Wingdings" panose="05000000000000000000" pitchFamily="2" charset="2"/>
              <a:buChar char="v"/>
            </a:pPr>
            <a:r>
              <a:rPr lang="en-IN" sz="2400" b="0" i="0" u="none" strike="noStrike" baseline="0" dirty="0">
                <a:solidFill>
                  <a:srgbClr val="002060"/>
                </a:solidFill>
                <a:latin typeface="DINNeuzeitGroteskStd-Light"/>
              </a:rPr>
              <a:t>5 </a:t>
            </a:r>
            <a:r>
              <a:rPr lang="en-IN" sz="2400" b="1" i="0" u="none" strike="noStrike" baseline="0" dirty="0">
                <a:solidFill>
                  <a:srgbClr val="002060"/>
                </a:solidFill>
                <a:latin typeface="ElectraLTStd-Bold"/>
              </a:rPr>
              <a:t>Social Computing in Business: Customer Relationship Management</a:t>
            </a:r>
          </a:p>
          <a:p>
            <a:pPr algn="l">
              <a:buFont typeface="Wingdings" panose="05000000000000000000" pitchFamily="2" charset="2"/>
              <a:buChar char="v"/>
            </a:pPr>
            <a:r>
              <a:rPr lang="en-IN" sz="2400" b="0" i="0" u="none" strike="noStrike" baseline="0" dirty="0">
                <a:solidFill>
                  <a:srgbClr val="002060"/>
                </a:solidFill>
                <a:latin typeface="DINNeuzeitGroteskStd-Light"/>
              </a:rPr>
              <a:t>6 </a:t>
            </a:r>
            <a:r>
              <a:rPr lang="en-IN" sz="2400" b="1" i="0" u="none" strike="noStrike" baseline="0" dirty="0">
                <a:solidFill>
                  <a:srgbClr val="002060"/>
                </a:solidFill>
                <a:latin typeface="ElectraLTStd-Bold"/>
              </a:rPr>
              <a:t>Social Computing in Business: Human Resource Management</a:t>
            </a:r>
            <a:endParaRPr lang="en-IN" sz="2400" dirty="0">
              <a:solidFill>
                <a:srgbClr val="002060"/>
              </a:solidFill>
            </a:endParaRPr>
          </a:p>
          <a:p>
            <a:endParaRPr lang="en-IN" dirty="0"/>
          </a:p>
        </p:txBody>
      </p:sp>
    </p:spTree>
    <p:extLst>
      <p:ext uri="{BB962C8B-B14F-4D97-AF65-F5344CB8AC3E}">
        <p14:creationId xmlns:p14="http://schemas.microsoft.com/office/powerpoint/2010/main" val="12376150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0D5FD-1A3B-4FB3-A900-2D6E8FF24768}"/>
              </a:ext>
            </a:extLst>
          </p:cNvPr>
          <p:cNvSpPr>
            <a:spLocks noGrp="1"/>
          </p:cNvSpPr>
          <p:nvPr>
            <p:ph type="title"/>
          </p:nvPr>
        </p:nvSpPr>
        <p:spPr>
          <a:xfrm>
            <a:off x="575894" y="729658"/>
            <a:ext cx="11029616" cy="754585"/>
          </a:xfrm>
        </p:spPr>
        <p:txBody>
          <a:bodyPr/>
          <a:lstStyle/>
          <a:p>
            <a:r>
              <a:rPr lang="en-IN" sz="2800" b="0" i="0" u="none" strike="noStrike" baseline="0" dirty="0">
                <a:solidFill>
                  <a:srgbClr val="3300FF"/>
                </a:solidFill>
                <a:latin typeface="HelveticaNeueLTStd-Blk"/>
              </a:rPr>
              <a:t>Categories of Social Networking Web Sites (4)</a:t>
            </a:r>
            <a:endParaRPr lang="en-IN" dirty="0"/>
          </a:p>
        </p:txBody>
      </p:sp>
      <p:pic>
        <p:nvPicPr>
          <p:cNvPr id="4" name="Picture 3">
            <a:extLst>
              <a:ext uri="{FF2B5EF4-FFF2-40B4-BE49-F238E27FC236}">
                <a16:creationId xmlns:a16="http://schemas.microsoft.com/office/drawing/2014/main" id="{5D9BAAA0-7DB5-45F9-82A9-EA92041933AE}"/>
              </a:ext>
            </a:extLst>
          </p:cNvPr>
          <p:cNvPicPr>
            <a:picLocks noChangeAspect="1"/>
          </p:cNvPicPr>
          <p:nvPr/>
        </p:nvPicPr>
        <p:blipFill>
          <a:blip r:embed="rId2"/>
          <a:stretch>
            <a:fillRect/>
          </a:stretch>
        </p:blipFill>
        <p:spPr>
          <a:xfrm>
            <a:off x="1267531" y="1993132"/>
            <a:ext cx="9563817" cy="3798067"/>
          </a:xfrm>
          <a:prstGeom prst="rect">
            <a:avLst/>
          </a:prstGeom>
        </p:spPr>
      </p:pic>
    </p:spTree>
    <p:extLst>
      <p:ext uri="{BB962C8B-B14F-4D97-AF65-F5344CB8AC3E}">
        <p14:creationId xmlns:p14="http://schemas.microsoft.com/office/powerpoint/2010/main" val="21362209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79DC8-D11A-4ACA-86C7-5BFC440D49C1}"/>
              </a:ext>
            </a:extLst>
          </p:cNvPr>
          <p:cNvSpPr>
            <a:spLocks noGrp="1"/>
          </p:cNvSpPr>
          <p:nvPr>
            <p:ph type="title"/>
          </p:nvPr>
        </p:nvSpPr>
        <p:spPr>
          <a:xfrm>
            <a:off x="581192" y="702156"/>
            <a:ext cx="11029616" cy="570053"/>
          </a:xfrm>
        </p:spPr>
        <p:txBody>
          <a:bodyPr>
            <a:normAutofit/>
          </a:bodyPr>
          <a:lstStyle/>
          <a:p>
            <a:r>
              <a:rPr lang="en-IN" b="1" i="0" u="none" strike="noStrike" baseline="0" dirty="0">
                <a:solidFill>
                  <a:srgbClr val="5ADA00"/>
                </a:solidFill>
                <a:latin typeface="SerifaStd-Bold"/>
              </a:rPr>
              <a:t>Enterprise Social Networks</a:t>
            </a:r>
            <a:endParaRPr lang="en-IN" dirty="0"/>
          </a:p>
        </p:txBody>
      </p:sp>
      <p:sp>
        <p:nvSpPr>
          <p:cNvPr id="3" name="Content Placeholder 2">
            <a:extLst>
              <a:ext uri="{FF2B5EF4-FFF2-40B4-BE49-F238E27FC236}">
                <a16:creationId xmlns:a16="http://schemas.microsoft.com/office/drawing/2014/main" id="{8E73A018-B5FB-4EAA-86D4-356D2682223B}"/>
              </a:ext>
            </a:extLst>
          </p:cNvPr>
          <p:cNvSpPr>
            <a:spLocks noGrp="1"/>
          </p:cNvSpPr>
          <p:nvPr>
            <p:ph idx="1"/>
          </p:nvPr>
        </p:nvSpPr>
        <p:spPr>
          <a:xfrm>
            <a:off x="371061" y="1404730"/>
            <a:ext cx="11516139" cy="5320748"/>
          </a:xfrm>
        </p:spPr>
        <p:txBody>
          <a:bodyPr>
            <a:normAutofit/>
          </a:bodyPr>
          <a:lstStyle/>
          <a:p>
            <a:pPr algn="l"/>
            <a:r>
              <a:rPr lang="en-IN" sz="2000" b="0" i="0" u="none" strike="noStrike" baseline="0" dirty="0">
                <a:latin typeface="ElectraLTStd-Regular"/>
              </a:rPr>
              <a:t>An increasing number of companies have created in-house, private social networks for their employees, former employees, business partners, and/or customers. Such networks are “behind the firewall” and are often referred to as </a:t>
            </a:r>
            <a:r>
              <a:rPr lang="en-IN" sz="2000" b="1" i="1" u="none" strike="noStrike" baseline="0" dirty="0">
                <a:solidFill>
                  <a:srgbClr val="002060"/>
                </a:solidFill>
                <a:latin typeface="ElectraLTStd-Cursive"/>
              </a:rPr>
              <a:t>corporate social networks</a:t>
            </a:r>
            <a:r>
              <a:rPr lang="en-IN" sz="2000" b="0" i="0" u="none" strike="noStrike" baseline="0" dirty="0">
                <a:latin typeface="ElectraLTStd-Regular"/>
              </a:rPr>
              <a:t>.</a:t>
            </a:r>
          </a:p>
          <a:p>
            <a:pPr algn="l"/>
            <a:r>
              <a:rPr lang="en-IN" sz="1800" b="0" i="0" u="none" strike="noStrike" baseline="0" dirty="0">
                <a:solidFill>
                  <a:srgbClr val="000000"/>
                </a:solidFill>
                <a:latin typeface="ElectraLTStd-Regular"/>
              </a:rPr>
              <a:t>Corporate social networks are used for many processes, including</a:t>
            </a:r>
          </a:p>
          <a:p>
            <a:pPr marL="324000" lvl="1" indent="0">
              <a:buNone/>
            </a:pPr>
            <a:r>
              <a:rPr lang="en-IN" sz="1800" b="0" i="0" u="none" strike="noStrike" baseline="0" dirty="0">
                <a:solidFill>
                  <a:srgbClr val="000000"/>
                </a:solidFill>
                <a:latin typeface="ElectraLTStd-Regular"/>
              </a:rPr>
              <a:t>• </a:t>
            </a:r>
            <a:r>
              <a:rPr lang="en-IN" sz="1800" b="0" i="0" u="none" strike="noStrike" baseline="0" dirty="0">
                <a:solidFill>
                  <a:srgbClr val="002060"/>
                </a:solidFill>
                <a:latin typeface="ElectraLTStd-Regular"/>
              </a:rPr>
              <a:t>Networking and community building</a:t>
            </a:r>
            <a:r>
              <a:rPr lang="en-IN" sz="1800" b="0" i="0" u="none" strike="noStrike" baseline="0" dirty="0">
                <a:solidFill>
                  <a:srgbClr val="000000"/>
                </a:solidFill>
                <a:latin typeface="ElectraLTStd-Regular"/>
              </a:rPr>
              <a:t>, both inside and outside an organization</a:t>
            </a:r>
          </a:p>
          <a:p>
            <a:pPr marL="324000" lvl="1" indent="0">
              <a:buNone/>
            </a:pPr>
            <a:r>
              <a:rPr lang="en-IN" sz="1800" b="0" i="0" u="none" strike="noStrike" baseline="0" dirty="0">
                <a:solidFill>
                  <a:srgbClr val="000000"/>
                </a:solidFill>
                <a:latin typeface="ElectraLTStd-Regular"/>
              </a:rPr>
              <a:t>• </a:t>
            </a:r>
            <a:r>
              <a:rPr lang="en-IN" sz="1800" b="1" i="1" u="none" strike="noStrike" baseline="0" dirty="0">
                <a:solidFill>
                  <a:srgbClr val="000000"/>
                </a:solidFill>
                <a:latin typeface="ElectraLTStd-Cursive"/>
              </a:rPr>
              <a:t>Social collaboration</a:t>
            </a:r>
            <a:r>
              <a:rPr lang="en-IN" sz="1800" b="0" i="0" u="none" strike="noStrike" baseline="0" dirty="0">
                <a:solidFill>
                  <a:srgbClr val="000000"/>
                </a:solidFill>
                <a:latin typeface="ElectraLTStd-Regular"/>
              </a:rPr>
              <a:t>: collaborative work and problem solving using wikis, blogs, instant messaging, collaborative office, and other special-purpose Web-based collaboration platforms;</a:t>
            </a:r>
          </a:p>
          <a:p>
            <a:pPr marL="324000" lvl="1" indent="0">
              <a:buNone/>
            </a:pPr>
            <a:r>
              <a:rPr lang="en-IN" sz="1800" b="0" i="0" u="none" strike="noStrike" baseline="0" dirty="0">
                <a:solidFill>
                  <a:srgbClr val="000000"/>
                </a:solidFill>
                <a:latin typeface="ElectraLTStd-Regular"/>
              </a:rPr>
              <a:t>• </a:t>
            </a:r>
            <a:r>
              <a:rPr lang="en-IN" sz="1800" b="1" i="1" u="none" strike="noStrike" baseline="0" dirty="0">
                <a:solidFill>
                  <a:srgbClr val="002060"/>
                </a:solidFill>
                <a:latin typeface="ElectraLTStd-Cursive"/>
              </a:rPr>
              <a:t>Social publishing</a:t>
            </a:r>
            <a:r>
              <a:rPr lang="en-IN" sz="1800" b="1" i="0" u="none" strike="noStrike" baseline="0" dirty="0">
                <a:solidFill>
                  <a:srgbClr val="002060"/>
                </a:solidFill>
                <a:latin typeface="ElectraLTStd-Regular"/>
              </a:rPr>
              <a:t>: </a:t>
            </a:r>
            <a:r>
              <a:rPr lang="en-IN" sz="1800" b="0" i="0" u="none" strike="noStrike" baseline="0" dirty="0">
                <a:solidFill>
                  <a:srgbClr val="000000"/>
                </a:solidFill>
                <a:latin typeface="ElectraLTStd-Regular"/>
              </a:rPr>
              <a:t>employees and others creating, either individually or collaboratively, and posting contents—photos, videos, presentation slides, and documents—into a member’s or a community’s accessible-content repository such as YouTube, Flickr, SlideShare, </a:t>
            </a:r>
          </a:p>
          <a:p>
            <a:pPr marL="324000" lvl="1" indent="0">
              <a:buNone/>
            </a:pPr>
            <a:r>
              <a:rPr lang="en-IN" sz="1800" b="0" i="0" u="none" strike="noStrike" baseline="0" dirty="0">
                <a:solidFill>
                  <a:srgbClr val="000000"/>
                </a:solidFill>
                <a:latin typeface="ElectraLTStd-Regular"/>
              </a:rPr>
              <a:t>• </a:t>
            </a:r>
            <a:r>
              <a:rPr lang="en-IN" sz="1800" b="1" i="0" u="none" strike="noStrike" baseline="0" dirty="0">
                <a:solidFill>
                  <a:srgbClr val="002060"/>
                </a:solidFill>
                <a:latin typeface="ElectraLTStd-Regular"/>
              </a:rPr>
              <a:t>Social views and feedback</a:t>
            </a:r>
          </a:p>
          <a:p>
            <a:pPr marL="324000" lvl="1" indent="0">
              <a:buNone/>
            </a:pPr>
            <a:r>
              <a:rPr lang="en-IN" sz="1800" b="0" i="0" u="none" strike="noStrike" baseline="0" dirty="0">
                <a:solidFill>
                  <a:srgbClr val="000000"/>
                </a:solidFill>
                <a:latin typeface="ElectraLTStd-Regular"/>
              </a:rPr>
              <a:t>• </a:t>
            </a:r>
            <a:r>
              <a:rPr lang="en-IN" sz="1800" b="1" i="1" u="none" strike="noStrike" baseline="0" dirty="0">
                <a:solidFill>
                  <a:srgbClr val="002060"/>
                </a:solidFill>
                <a:latin typeface="ElectraLTStd-Cursive"/>
              </a:rPr>
              <a:t>Social intelligence and social analytics</a:t>
            </a:r>
            <a:r>
              <a:rPr lang="en-IN" sz="1800" b="0" i="0" u="none" strike="noStrike" baseline="0" dirty="0">
                <a:solidFill>
                  <a:srgbClr val="000000"/>
                </a:solidFill>
                <a:latin typeface="ElectraLTStd-Regular"/>
              </a:rPr>
              <a:t>: monitoring, analyzing, and interpreting conversations, interactions, and associations among people, topics, and ideas to gain insights. Social intelligence is useful for examining relationships and work patterns of individuals and groups and for discovering people and expertise</a:t>
            </a:r>
            <a:endParaRPr lang="en-IN" sz="1800" dirty="0"/>
          </a:p>
        </p:txBody>
      </p:sp>
    </p:spTree>
    <p:extLst>
      <p:ext uri="{BB962C8B-B14F-4D97-AF65-F5344CB8AC3E}">
        <p14:creationId xmlns:p14="http://schemas.microsoft.com/office/powerpoint/2010/main" val="5136759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2128A-B1E2-4BB8-9681-4BB755DDF1FD}"/>
              </a:ext>
            </a:extLst>
          </p:cNvPr>
          <p:cNvSpPr>
            <a:spLocks noGrp="1"/>
          </p:cNvSpPr>
          <p:nvPr>
            <p:ph type="title"/>
          </p:nvPr>
        </p:nvSpPr>
        <p:spPr>
          <a:xfrm>
            <a:off x="581192" y="702155"/>
            <a:ext cx="11029616" cy="782087"/>
          </a:xfrm>
        </p:spPr>
        <p:txBody>
          <a:bodyPr>
            <a:normAutofit/>
          </a:bodyPr>
          <a:lstStyle/>
          <a:p>
            <a:r>
              <a:rPr lang="en-IN" sz="3600" b="1" i="0" u="none" strike="noStrike" baseline="0" dirty="0">
                <a:solidFill>
                  <a:srgbClr val="5ADA00"/>
                </a:solidFill>
                <a:latin typeface="SerifaStd-Bold"/>
              </a:rPr>
              <a:t>Mashups</a:t>
            </a:r>
            <a:endParaRPr lang="en-IN" sz="3600" dirty="0"/>
          </a:p>
        </p:txBody>
      </p:sp>
      <p:sp>
        <p:nvSpPr>
          <p:cNvPr id="3" name="Content Placeholder 2">
            <a:extLst>
              <a:ext uri="{FF2B5EF4-FFF2-40B4-BE49-F238E27FC236}">
                <a16:creationId xmlns:a16="http://schemas.microsoft.com/office/drawing/2014/main" id="{32290525-D99A-42E8-851E-55623405C21B}"/>
              </a:ext>
            </a:extLst>
          </p:cNvPr>
          <p:cNvSpPr>
            <a:spLocks noGrp="1"/>
          </p:cNvSpPr>
          <p:nvPr>
            <p:ph idx="1"/>
          </p:nvPr>
        </p:nvSpPr>
        <p:spPr>
          <a:xfrm>
            <a:off x="581192" y="1722783"/>
            <a:ext cx="11029615" cy="4252567"/>
          </a:xfrm>
        </p:spPr>
        <p:txBody>
          <a:bodyPr/>
          <a:lstStyle/>
          <a:p>
            <a:pPr algn="l"/>
            <a:r>
              <a:rPr lang="en-IN" sz="2400" b="0" i="0" u="none" strike="noStrike" baseline="0" dirty="0">
                <a:latin typeface="ElectraLTStd-Regular"/>
              </a:rPr>
              <a:t>A </a:t>
            </a:r>
            <a:r>
              <a:rPr lang="en-IN" sz="2400" b="1" i="0" u="none" strike="noStrike" baseline="0" dirty="0">
                <a:latin typeface="ElectraLTStd-Bold"/>
              </a:rPr>
              <a:t>mashup </a:t>
            </a:r>
            <a:r>
              <a:rPr lang="en-IN" sz="2400" b="0" i="0" u="none" strike="noStrike" baseline="0" dirty="0">
                <a:latin typeface="ElectraLTStd-Regular"/>
              </a:rPr>
              <a:t>is a Web site that takes different content from a number of other Web sites and mixes them together to create a new kind of content.</a:t>
            </a:r>
          </a:p>
          <a:p>
            <a:pPr algn="l"/>
            <a:r>
              <a:rPr lang="en-IN" sz="2400" b="0" i="0" u="none" strike="noStrike" baseline="0" dirty="0">
                <a:latin typeface="ElectraLTStd-Regular"/>
              </a:rPr>
              <a:t>The launch of Google Maps is credited with providing the start for mashups. A user can take a map from Google, add his or her data, and then display a map mashup on his or her Web site that plots crime scenes, cars for sale, or anything else</a:t>
            </a:r>
          </a:p>
          <a:p>
            <a:pPr algn="l"/>
            <a:endParaRPr lang="en-IN" dirty="0"/>
          </a:p>
        </p:txBody>
      </p:sp>
    </p:spTree>
    <p:extLst>
      <p:ext uri="{BB962C8B-B14F-4D97-AF65-F5344CB8AC3E}">
        <p14:creationId xmlns:p14="http://schemas.microsoft.com/office/powerpoint/2010/main" val="5215057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4091D-6644-4C12-BEBB-3E9505C7109B}"/>
              </a:ext>
            </a:extLst>
          </p:cNvPr>
          <p:cNvSpPr>
            <a:spLocks noGrp="1"/>
          </p:cNvSpPr>
          <p:nvPr>
            <p:ph type="title"/>
          </p:nvPr>
        </p:nvSpPr>
        <p:spPr>
          <a:xfrm>
            <a:off x="581192" y="702156"/>
            <a:ext cx="11029616" cy="901357"/>
          </a:xfrm>
        </p:spPr>
        <p:txBody>
          <a:bodyPr>
            <a:normAutofit fontScale="90000"/>
          </a:bodyPr>
          <a:lstStyle/>
          <a:p>
            <a:r>
              <a:rPr lang="en-IN" b="1" i="0" u="none" strike="noStrike" baseline="0" dirty="0">
                <a:latin typeface="ElectraLTStd-Bold"/>
              </a:rPr>
              <a:t>Fundamentals of Social Computing</a:t>
            </a:r>
            <a:br>
              <a:rPr lang="en-IN" b="1" i="0" u="none" strike="noStrike" baseline="0" dirty="0">
                <a:latin typeface="ElectraLTStd-Bold"/>
              </a:rPr>
            </a:br>
            <a:r>
              <a:rPr lang="en-IN" b="1" i="0" u="none" strike="noStrike" baseline="0" dirty="0">
                <a:latin typeface="ElectraLTStd-Bold"/>
              </a:rPr>
              <a:t>in Business</a:t>
            </a:r>
            <a:endParaRPr lang="en-IN" dirty="0"/>
          </a:p>
        </p:txBody>
      </p:sp>
      <p:sp>
        <p:nvSpPr>
          <p:cNvPr id="3" name="Content Placeholder 2">
            <a:extLst>
              <a:ext uri="{FF2B5EF4-FFF2-40B4-BE49-F238E27FC236}">
                <a16:creationId xmlns:a16="http://schemas.microsoft.com/office/drawing/2014/main" id="{520AB1C1-151E-4693-A951-4084D0CA1C1B}"/>
              </a:ext>
            </a:extLst>
          </p:cNvPr>
          <p:cNvSpPr>
            <a:spLocks noGrp="1"/>
          </p:cNvSpPr>
          <p:nvPr>
            <p:ph idx="1"/>
          </p:nvPr>
        </p:nvSpPr>
        <p:spPr>
          <a:xfrm>
            <a:off x="581192" y="1828800"/>
            <a:ext cx="11029615" cy="4585251"/>
          </a:xfrm>
        </p:spPr>
        <p:txBody>
          <a:bodyPr>
            <a:normAutofit/>
          </a:bodyPr>
          <a:lstStyle/>
          <a:p>
            <a:pPr algn="l"/>
            <a:r>
              <a:rPr lang="en-IN" sz="2000" b="1" i="0" u="none" strike="noStrike" baseline="0" dirty="0">
                <a:latin typeface="ElectraLTStd-Bold"/>
              </a:rPr>
              <a:t>Social computing </a:t>
            </a:r>
            <a:r>
              <a:rPr lang="en-IN" sz="2000" b="0" i="0" u="none" strike="noStrike" baseline="0" dirty="0">
                <a:latin typeface="ElectraLTStd-Regular"/>
              </a:rPr>
              <a:t>in business, or </a:t>
            </a:r>
            <a:r>
              <a:rPr lang="en-IN" sz="2000" b="1" i="0" u="none" strike="noStrike" baseline="0" dirty="0">
                <a:latin typeface="ElectraLTStd-Bold"/>
              </a:rPr>
              <a:t>social commerce</a:t>
            </a:r>
            <a:r>
              <a:rPr lang="en-IN" sz="2000" b="0" i="0" u="none" strike="noStrike" baseline="0" dirty="0">
                <a:latin typeface="ElectraLTStd-Regular"/>
              </a:rPr>
              <a:t>, refers to the delivery of electronic commerce activities and transactions through social computing. Social commerce also supports social interactions and user contributions, allowing customers to participate actively in the marketing and selling of products and services in online marketplaces and communities.</a:t>
            </a:r>
          </a:p>
          <a:p>
            <a:pPr algn="l"/>
            <a:r>
              <a:rPr lang="en-IN" sz="2000" b="0" i="0" u="none" strike="noStrike" baseline="0" dirty="0">
                <a:latin typeface="ElectraLTStd-Regular"/>
              </a:rPr>
              <a:t>Despite all of its benefits, social computing does involve risks. It is problematic, for example, to advertise a product, brand, or company on social computing Web sites where content is user generated and is not edited or filtered. Companies that employ this strategy must be willing to accept </a:t>
            </a:r>
            <a:r>
              <a:rPr lang="en-IN" sz="2000" b="0" i="0" u="sng" strike="noStrike" baseline="0" dirty="0">
                <a:latin typeface="ElectraLTStd-Regular"/>
              </a:rPr>
              <a:t>negative reviews and feedback</a:t>
            </a:r>
            <a:r>
              <a:rPr lang="en-IN" sz="2000" b="0" i="0" u="none" strike="noStrike" baseline="0" dirty="0">
                <a:latin typeface="ElectraLTStd-Regular"/>
              </a:rPr>
              <a:t>.</a:t>
            </a:r>
          </a:p>
          <a:p>
            <a:r>
              <a:rPr lang="en-IN" sz="2000" dirty="0"/>
              <a:t>Another risk is the 20–80 rule of thumb, which posits that a minority of individuals (20 percent) contribute most of the content (80 percent) to blogs, wikis, social computing Web sites, etc.</a:t>
            </a:r>
          </a:p>
        </p:txBody>
      </p:sp>
    </p:spTree>
    <p:extLst>
      <p:ext uri="{BB962C8B-B14F-4D97-AF65-F5344CB8AC3E}">
        <p14:creationId xmlns:p14="http://schemas.microsoft.com/office/powerpoint/2010/main" val="3522441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down)">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01C5E-B9B1-423B-A810-17C6E0CD0C1C}"/>
              </a:ext>
            </a:extLst>
          </p:cNvPr>
          <p:cNvSpPr>
            <a:spLocks noGrp="1"/>
          </p:cNvSpPr>
          <p:nvPr>
            <p:ph type="title"/>
          </p:nvPr>
        </p:nvSpPr>
        <p:spPr>
          <a:xfrm>
            <a:off x="581192" y="702156"/>
            <a:ext cx="11029616" cy="742331"/>
          </a:xfrm>
        </p:spPr>
        <p:txBody>
          <a:bodyPr>
            <a:normAutofit/>
          </a:bodyPr>
          <a:lstStyle/>
          <a:p>
            <a:r>
              <a:rPr lang="en-IN" b="1" i="0" u="none" strike="noStrike" baseline="0" dirty="0">
                <a:solidFill>
                  <a:srgbClr val="002060"/>
                </a:solidFill>
                <a:latin typeface="ElectraLTStd-Regular"/>
              </a:rPr>
              <a:t>Other risks of social computing include the following</a:t>
            </a:r>
            <a:r>
              <a:rPr lang="en-IN" sz="3200" b="1" i="0" u="none" strike="noStrike" baseline="0" dirty="0">
                <a:solidFill>
                  <a:srgbClr val="002060"/>
                </a:solidFill>
                <a:latin typeface="ElectraLTStd-Regular"/>
              </a:rPr>
              <a:t>:</a:t>
            </a:r>
            <a:endParaRPr lang="en-IN" sz="3200" b="1" dirty="0">
              <a:solidFill>
                <a:srgbClr val="002060"/>
              </a:solidFill>
            </a:endParaRPr>
          </a:p>
        </p:txBody>
      </p:sp>
      <p:sp>
        <p:nvSpPr>
          <p:cNvPr id="3" name="Content Placeholder 2">
            <a:extLst>
              <a:ext uri="{FF2B5EF4-FFF2-40B4-BE49-F238E27FC236}">
                <a16:creationId xmlns:a16="http://schemas.microsoft.com/office/drawing/2014/main" id="{082AE9AA-A261-44FA-91C5-5E114FF6DBF9}"/>
              </a:ext>
            </a:extLst>
          </p:cNvPr>
          <p:cNvSpPr>
            <a:spLocks noGrp="1"/>
          </p:cNvSpPr>
          <p:nvPr>
            <p:ph idx="1"/>
          </p:nvPr>
        </p:nvSpPr>
        <p:spPr>
          <a:xfrm>
            <a:off x="581192" y="1789043"/>
            <a:ext cx="11029615" cy="4186307"/>
          </a:xfrm>
        </p:spPr>
        <p:txBody>
          <a:bodyPr>
            <a:normAutofit/>
          </a:bodyPr>
          <a:lstStyle/>
          <a:p>
            <a:pPr algn="l"/>
            <a:r>
              <a:rPr lang="en-IN" sz="2100" b="0" i="0" u="none" strike="noStrike" baseline="0" dirty="0">
                <a:latin typeface="ElectraLTStd-Regular"/>
              </a:rPr>
              <a:t>• Information security concerns</a:t>
            </a:r>
          </a:p>
          <a:p>
            <a:pPr algn="l"/>
            <a:r>
              <a:rPr lang="en-IN" sz="2100" b="0" i="0" u="none" strike="noStrike" baseline="0" dirty="0">
                <a:latin typeface="ElectraLTStd-Regular"/>
              </a:rPr>
              <a:t>• Invasion of privacy</a:t>
            </a:r>
          </a:p>
          <a:p>
            <a:pPr algn="l"/>
            <a:r>
              <a:rPr lang="en-IN" sz="2100" b="0" i="0" u="none" strike="noStrike" baseline="0" dirty="0">
                <a:latin typeface="ElectraLTStd-Regular"/>
              </a:rPr>
              <a:t>• Violation of intellectual property and copyright</a:t>
            </a:r>
          </a:p>
          <a:p>
            <a:pPr algn="l"/>
            <a:r>
              <a:rPr lang="en-IN" sz="2100" b="0" i="0" u="none" strike="noStrike" baseline="0" dirty="0">
                <a:latin typeface="ElectraLTStd-Regular"/>
              </a:rPr>
              <a:t>• Employees’ reluctance to participate</a:t>
            </a:r>
          </a:p>
          <a:p>
            <a:pPr algn="l"/>
            <a:r>
              <a:rPr lang="en-IN" sz="2100" b="0" i="0" u="none" strike="noStrike" baseline="0" dirty="0">
                <a:latin typeface="ElectraLTStd-Regular"/>
              </a:rPr>
              <a:t>• Data leakage of personal information or corporate strategic information</a:t>
            </a:r>
          </a:p>
          <a:p>
            <a:pPr algn="l"/>
            <a:r>
              <a:rPr lang="en-IN" sz="2100" b="0" i="0" u="none" strike="noStrike" baseline="0" dirty="0">
                <a:latin typeface="ElectraLTStd-Regular"/>
              </a:rPr>
              <a:t>• Poor or biased quality of users’ generated content</a:t>
            </a:r>
          </a:p>
          <a:p>
            <a:pPr algn="l"/>
            <a:r>
              <a:rPr lang="en-IN" sz="2100" b="0" i="0" u="none" strike="noStrike" baseline="0" dirty="0">
                <a:latin typeface="ElectraLTStd-Regular"/>
              </a:rPr>
              <a:t>• Cyberbullying/cyberstalking and employee harassment</a:t>
            </a:r>
            <a:endParaRPr lang="en-IN" sz="2100" dirty="0"/>
          </a:p>
        </p:txBody>
      </p:sp>
    </p:spTree>
    <p:extLst>
      <p:ext uri="{BB962C8B-B14F-4D97-AF65-F5344CB8AC3E}">
        <p14:creationId xmlns:p14="http://schemas.microsoft.com/office/powerpoint/2010/main" val="9144616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FD9A1-734E-4FEF-9FF7-4C5F7FDDB4F1}"/>
              </a:ext>
            </a:extLst>
          </p:cNvPr>
          <p:cNvSpPr>
            <a:spLocks noGrp="1"/>
          </p:cNvSpPr>
          <p:nvPr>
            <p:ph type="title"/>
          </p:nvPr>
        </p:nvSpPr>
        <p:spPr>
          <a:xfrm>
            <a:off x="581192" y="702156"/>
            <a:ext cx="11029616" cy="808592"/>
          </a:xfrm>
        </p:spPr>
        <p:txBody>
          <a:bodyPr>
            <a:normAutofit/>
          </a:bodyPr>
          <a:lstStyle/>
          <a:p>
            <a:r>
              <a:rPr lang="en-IN" sz="3200" b="1" i="0" u="none" strike="noStrike" baseline="0" dirty="0">
                <a:solidFill>
                  <a:srgbClr val="002060"/>
                </a:solidFill>
                <a:latin typeface="ElectraLTStd-Bold"/>
              </a:rPr>
              <a:t>Social Computing in Business: Shopping</a:t>
            </a:r>
            <a:endParaRPr lang="en-IN" sz="3200" dirty="0">
              <a:solidFill>
                <a:srgbClr val="002060"/>
              </a:solidFill>
            </a:endParaRPr>
          </a:p>
        </p:txBody>
      </p:sp>
      <p:sp>
        <p:nvSpPr>
          <p:cNvPr id="3" name="Content Placeholder 2">
            <a:extLst>
              <a:ext uri="{FF2B5EF4-FFF2-40B4-BE49-F238E27FC236}">
                <a16:creationId xmlns:a16="http://schemas.microsoft.com/office/drawing/2014/main" id="{4DDDF72E-3C39-4607-B843-4AF7EA8AE3D5}"/>
              </a:ext>
            </a:extLst>
          </p:cNvPr>
          <p:cNvSpPr>
            <a:spLocks noGrp="1"/>
          </p:cNvSpPr>
          <p:nvPr>
            <p:ph idx="1"/>
          </p:nvPr>
        </p:nvSpPr>
        <p:spPr>
          <a:xfrm>
            <a:off x="581192" y="1881809"/>
            <a:ext cx="11029615" cy="4093541"/>
          </a:xfrm>
        </p:spPr>
        <p:txBody>
          <a:bodyPr>
            <a:normAutofit/>
          </a:bodyPr>
          <a:lstStyle/>
          <a:p>
            <a:pPr algn="l"/>
            <a:r>
              <a:rPr lang="en-IN" sz="2000" b="1" i="0" u="none" strike="noStrike" baseline="0" dirty="0">
                <a:latin typeface="ElectraLTStd-Bold"/>
              </a:rPr>
              <a:t>Social shopping </a:t>
            </a:r>
            <a:r>
              <a:rPr lang="en-IN" sz="2000" b="0" i="0" u="none" strike="noStrike" baseline="0" dirty="0">
                <a:latin typeface="ElectraLTStd-Regular"/>
              </a:rPr>
              <a:t>is a method of electronic commerce that takes all of the key aspects of social networks—friends, groups, voting, comments, discussions, reviews, etc.—and focuses them on shopping.</a:t>
            </a:r>
          </a:p>
          <a:p>
            <a:pPr algn="l"/>
            <a:r>
              <a:rPr lang="en-IN" sz="2000" b="0" i="0" u="none" strike="noStrike" baseline="0" dirty="0">
                <a:latin typeface="ElectraLTStd-Regular"/>
              </a:rPr>
              <a:t>The nature of shopping is changing, especially shopping for brand-name clothes and related items. </a:t>
            </a:r>
          </a:p>
          <a:p>
            <a:pPr algn="l"/>
            <a:r>
              <a:rPr lang="en-IN" sz="2000" b="0" i="0" u="none" strike="noStrike" baseline="0" dirty="0">
                <a:solidFill>
                  <a:srgbClr val="000000"/>
                </a:solidFill>
                <a:latin typeface="ElectraLTStd-Regular"/>
              </a:rPr>
              <a:t>For example, popular brands such as Gap, </a:t>
            </a:r>
            <a:r>
              <a:rPr lang="en-IN" sz="2000" b="0" i="0" u="none" strike="noStrike" baseline="0" dirty="0" err="1">
                <a:solidFill>
                  <a:srgbClr val="000000"/>
                </a:solidFill>
                <a:latin typeface="ElectraLTStd-Regular"/>
              </a:rPr>
              <a:t>Shopbop</a:t>
            </a:r>
            <a:r>
              <a:rPr lang="en-IN" sz="2000" b="0" i="0" u="none" strike="noStrike" baseline="0" dirty="0">
                <a:solidFill>
                  <a:srgbClr val="000000"/>
                </a:solidFill>
                <a:latin typeface="ElectraLTStd-Regular"/>
              </a:rPr>
              <a:t>, InStyle, and Lisa Klein are joining communities on </a:t>
            </a:r>
            <a:r>
              <a:rPr lang="en-IN" sz="2000" b="0" i="0" u="none" strike="noStrike" baseline="0" dirty="0" err="1">
                <a:solidFill>
                  <a:srgbClr val="000000"/>
                </a:solidFill>
                <a:latin typeface="ElectraLTStd-Regular"/>
              </a:rPr>
              <a:t>Stylehive</a:t>
            </a:r>
            <a:r>
              <a:rPr lang="en-IN" sz="2000" b="0" i="0" u="none" strike="noStrike" baseline="0" dirty="0">
                <a:solidFill>
                  <a:srgbClr val="000000"/>
                </a:solidFill>
                <a:latin typeface="ElectraLTStd-Regular"/>
              </a:rPr>
              <a:t> (</a:t>
            </a:r>
            <a:r>
              <a:rPr lang="en-IN" sz="2000" b="0" i="1" u="none" strike="noStrike" baseline="0" dirty="0">
                <a:solidFill>
                  <a:srgbClr val="0000FF"/>
                </a:solidFill>
                <a:latin typeface="ElectraLTStd-Cursive"/>
              </a:rPr>
              <a:t>www.stylehive.com</a:t>
            </a:r>
            <a:r>
              <a:rPr lang="en-IN" sz="2000" b="0" i="0" u="none" strike="noStrike" baseline="0" dirty="0">
                <a:solidFill>
                  <a:srgbClr val="000000"/>
                </a:solidFill>
                <a:latin typeface="ElectraLTStd-Regular"/>
              </a:rPr>
              <a:t>) to help promote the season’s latest fashion collections.</a:t>
            </a:r>
          </a:p>
          <a:p>
            <a:pPr algn="l"/>
            <a:r>
              <a:rPr lang="en-IN" sz="2000" b="1" i="0" u="none" strike="noStrike" baseline="0" dirty="0">
                <a:solidFill>
                  <a:srgbClr val="5ADA00"/>
                </a:solidFill>
                <a:latin typeface="SerifaStd-Bold"/>
              </a:rPr>
              <a:t>Ratings, Reviews, and Recommendations</a:t>
            </a:r>
            <a:r>
              <a:rPr lang="en-IN" sz="2000" dirty="0">
                <a:solidFill>
                  <a:srgbClr val="000000"/>
                </a:solidFill>
                <a:latin typeface="ElectraLTStd-Regular"/>
              </a:rPr>
              <a:t>: </a:t>
            </a:r>
            <a:r>
              <a:rPr lang="en-IN" sz="2000" b="0" i="0" u="none" strike="noStrike" baseline="0" dirty="0">
                <a:latin typeface="ElectraLTStd-Regular"/>
              </a:rPr>
              <a:t>Prior to making a purchase, customers typically collect information such as what brand to buy, from which vendor, and at what price. Online customers obtain this information via shopping aids such as comparison agents and Web sites. </a:t>
            </a:r>
            <a:endParaRPr lang="en-IN" sz="2000" dirty="0"/>
          </a:p>
        </p:txBody>
      </p:sp>
    </p:spTree>
    <p:extLst>
      <p:ext uri="{BB962C8B-B14F-4D97-AF65-F5344CB8AC3E}">
        <p14:creationId xmlns:p14="http://schemas.microsoft.com/office/powerpoint/2010/main" val="190723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 calcmode="lin" valueType="num">
                                      <p:cBhvr additive="base">
                                        <p:cTn id="2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04D3D-A6FD-4CD6-9F33-7EA8F0E6380B}"/>
              </a:ext>
            </a:extLst>
          </p:cNvPr>
          <p:cNvSpPr>
            <a:spLocks noGrp="1"/>
          </p:cNvSpPr>
          <p:nvPr>
            <p:ph type="title"/>
          </p:nvPr>
        </p:nvSpPr>
        <p:spPr>
          <a:xfrm>
            <a:off x="581192" y="702156"/>
            <a:ext cx="11029616" cy="742331"/>
          </a:xfrm>
        </p:spPr>
        <p:txBody>
          <a:bodyPr>
            <a:normAutofit/>
          </a:bodyPr>
          <a:lstStyle/>
          <a:p>
            <a:r>
              <a:rPr lang="en-IN" b="1" i="0" u="none" strike="noStrike" baseline="0" dirty="0">
                <a:solidFill>
                  <a:srgbClr val="0070C0"/>
                </a:solidFill>
                <a:latin typeface="ElectraLTStd-Regular"/>
              </a:rPr>
              <a:t>The ratings and reviews come from the following sources:</a:t>
            </a:r>
            <a:endParaRPr lang="en-IN" b="1" dirty="0">
              <a:solidFill>
                <a:srgbClr val="0070C0"/>
              </a:solidFill>
            </a:endParaRPr>
          </a:p>
        </p:txBody>
      </p:sp>
      <p:sp>
        <p:nvSpPr>
          <p:cNvPr id="3" name="Content Placeholder 2">
            <a:extLst>
              <a:ext uri="{FF2B5EF4-FFF2-40B4-BE49-F238E27FC236}">
                <a16:creationId xmlns:a16="http://schemas.microsoft.com/office/drawing/2014/main" id="{E14FD34A-E9A1-47F1-BBB0-44E6AFF83C13}"/>
              </a:ext>
            </a:extLst>
          </p:cNvPr>
          <p:cNvSpPr>
            <a:spLocks noGrp="1"/>
          </p:cNvSpPr>
          <p:nvPr>
            <p:ph idx="1"/>
          </p:nvPr>
        </p:nvSpPr>
        <p:spPr/>
        <p:txBody>
          <a:bodyPr>
            <a:normAutofit/>
          </a:bodyPr>
          <a:lstStyle/>
          <a:p>
            <a:pPr algn="l"/>
            <a:r>
              <a:rPr lang="en-IN" sz="2100" b="1" i="1" u="none" strike="noStrike" baseline="0" dirty="0">
                <a:latin typeface="ElectraLTStd-Cursive"/>
              </a:rPr>
              <a:t>Customer ratings and reviews</a:t>
            </a:r>
            <a:r>
              <a:rPr lang="en-IN" sz="2100" b="1" i="0" u="none" strike="noStrike" baseline="0" dirty="0">
                <a:latin typeface="ElectraLTStd-Regular"/>
              </a:rPr>
              <a:t>: </a:t>
            </a:r>
            <a:r>
              <a:rPr lang="en-IN" sz="2100" b="0" i="0" u="none" strike="noStrike" baseline="0" dirty="0">
                <a:latin typeface="ElectraLTStd-Regular"/>
              </a:rPr>
              <a:t>integrated into the vendor’s Web page, a social network page, a customer review site, or in customer feeds (e.g., Amazon, iTunes, </a:t>
            </a:r>
            <a:r>
              <a:rPr lang="en-IN" sz="2100" b="0" i="0" u="none" strike="noStrike" baseline="0" dirty="0" err="1">
                <a:latin typeface="ElectraLTStd-Regular"/>
              </a:rPr>
              <a:t>Buzzillions</a:t>
            </a:r>
            <a:r>
              <a:rPr lang="en-IN" sz="2100" b="0" i="0" u="none" strike="noStrike" baseline="0" dirty="0">
                <a:latin typeface="ElectraLTStd-Regular"/>
              </a:rPr>
              <a:t>, </a:t>
            </a:r>
            <a:r>
              <a:rPr lang="en-IN" sz="2100" b="0" i="0" u="none" strike="noStrike" baseline="0" dirty="0" err="1">
                <a:latin typeface="ElectraLTStd-Regular"/>
              </a:rPr>
              <a:t>Epinions</a:t>
            </a:r>
            <a:r>
              <a:rPr lang="en-IN" sz="2100" b="0" i="0" u="none" strike="noStrike" baseline="0" dirty="0">
                <a:latin typeface="ElectraLTStd-Regular"/>
              </a:rPr>
              <a:t>). </a:t>
            </a:r>
          </a:p>
          <a:p>
            <a:pPr algn="l"/>
            <a:r>
              <a:rPr lang="en-IN" sz="2100" b="0" i="0" u="none" strike="noStrike" baseline="0" dirty="0">
                <a:latin typeface="ElectraLTStd-Regular"/>
              </a:rPr>
              <a:t>• </a:t>
            </a:r>
            <a:r>
              <a:rPr lang="en-IN" sz="2100" b="1" i="1" u="none" strike="noStrike" baseline="0" dirty="0">
                <a:latin typeface="ElectraLTStd-Cursive"/>
              </a:rPr>
              <a:t>Expert ratings and reviews</a:t>
            </a:r>
            <a:r>
              <a:rPr lang="en-IN" sz="2100" b="1" i="0" u="none" strike="noStrike" baseline="0" dirty="0">
                <a:latin typeface="ElectraLTStd-Regular"/>
              </a:rPr>
              <a:t>: </a:t>
            </a:r>
            <a:r>
              <a:rPr lang="en-IN" sz="2100" b="0" i="0" u="none" strike="noStrike" baseline="0" dirty="0">
                <a:latin typeface="ElectraLTStd-Regular"/>
              </a:rPr>
              <a:t>views from an independent authority (e.g., Metacritic).</a:t>
            </a:r>
          </a:p>
          <a:p>
            <a:pPr algn="l"/>
            <a:r>
              <a:rPr lang="en-IN" sz="2100" b="0" i="0" u="none" strike="noStrike" baseline="0" dirty="0">
                <a:latin typeface="ElectraLTStd-Regular"/>
              </a:rPr>
              <a:t>• </a:t>
            </a:r>
            <a:r>
              <a:rPr lang="en-IN" sz="2100" b="1" i="1" u="none" strike="noStrike" baseline="0" dirty="0">
                <a:latin typeface="ElectraLTStd-Cursive"/>
              </a:rPr>
              <a:t>Sponsored reviews</a:t>
            </a:r>
            <a:r>
              <a:rPr lang="en-IN" sz="2100" b="1" i="0" u="none" strike="noStrike" baseline="0" dirty="0">
                <a:latin typeface="ElectraLTStd-Regular"/>
              </a:rPr>
              <a:t>: </a:t>
            </a:r>
            <a:r>
              <a:rPr lang="en-IN" sz="2100" b="0" i="0" u="none" strike="noStrike" baseline="0" dirty="0">
                <a:latin typeface="ElectraLTStd-Regular"/>
              </a:rPr>
              <a:t>paid-for reviews (e.g., </a:t>
            </a:r>
            <a:r>
              <a:rPr lang="en-IN" sz="2100" b="0" i="0" u="none" strike="noStrike" baseline="0" dirty="0" err="1">
                <a:latin typeface="ElectraLTStd-Regular"/>
              </a:rPr>
              <a:t>SponsoredReviews</a:t>
            </a:r>
            <a:r>
              <a:rPr lang="en-IN" sz="2100" b="0" i="0" u="none" strike="noStrike" baseline="0" dirty="0">
                <a:latin typeface="ElectraLTStd-Regular"/>
              </a:rPr>
              <a:t>, </a:t>
            </a:r>
            <a:r>
              <a:rPr lang="en-IN" sz="2100" b="0" i="0" u="none" strike="noStrike" baseline="0" dirty="0" err="1">
                <a:latin typeface="ElectraLTStd-Regular"/>
              </a:rPr>
              <a:t>PayPerPost</a:t>
            </a:r>
            <a:r>
              <a:rPr lang="en-IN" sz="2100" b="0" i="0" u="none" strike="noStrike" baseline="0" dirty="0">
                <a:latin typeface="ElectraLTStd-Regular"/>
              </a:rPr>
              <a:t>).</a:t>
            </a:r>
          </a:p>
          <a:p>
            <a:pPr algn="l"/>
            <a:r>
              <a:rPr lang="en-IN" sz="2100" b="0" i="0" u="none" strike="noStrike" baseline="0" dirty="0">
                <a:latin typeface="ElectraLTStd-Regular"/>
              </a:rPr>
              <a:t>• </a:t>
            </a:r>
            <a:r>
              <a:rPr lang="en-IN" sz="2100" b="1" i="1" u="none" strike="noStrike" baseline="0" dirty="0">
                <a:latin typeface="ElectraLTStd-Cursive"/>
              </a:rPr>
              <a:t>Conversational marketing</a:t>
            </a:r>
            <a:r>
              <a:rPr lang="en-IN" sz="2100" b="1" i="0" u="none" strike="noStrike" baseline="0" dirty="0">
                <a:latin typeface="ElectraLTStd-Regular"/>
              </a:rPr>
              <a:t>: </a:t>
            </a:r>
            <a:r>
              <a:rPr lang="en-IN" sz="2100" b="0" i="0" u="none" strike="noStrike" baseline="0" dirty="0">
                <a:latin typeface="ElectraLTStd-Regular"/>
              </a:rPr>
              <a:t>individuals converse via e-mail, blog, live chat, discussion groups, and tweets. </a:t>
            </a:r>
            <a:r>
              <a:rPr lang="en-IN" sz="2100" b="0" i="0" u="sng" strike="noStrike" baseline="0" dirty="0">
                <a:latin typeface="ElectraLTStd-Regular"/>
              </a:rPr>
              <a:t>Monitoring these conversations yields rich data for market research and customer service.</a:t>
            </a:r>
          </a:p>
        </p:txBody>
      </p:sp>
    </p:spTree>
    <p:extLst>
      <p:ext uri="{BB962C8B-B14F-4D97-AF65-F5344CB8AC3E}">
        <p14:creationId xmlns:p14="http://schemas.microsoft.com/office/powerpoint/2010/main" val="1287789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E99A7-5894-47DA-9BBC-B17BE1D96E3D}"/>
              </a:ext>
            </a:extLst>
          </p:cNvPr>
          <p:cNvSpPr>
            <a:spLocks noGrp="1"/>
          </p:cNvSpPr>
          <p:nvPr>
            <p:ph type="title"/>
          </p:nvPr>
        </p:nvSpPr>
        <p:spPr>
          <a:xfrm>
            <a:off x="575894" y="729658"/>
            <a:ext cx="11029616" cy="728081"/>
          </a:xfrm>
        </p:spPr>
        <p:txBody>
          <a:bodyPr>
            <a:normAutofit/>
          </a:bodyPr>
          <a:lstStyle/>
          <a:p>
            <a:r>
              <a:rPr lang="en-IN" b="1" i="0" u="none" strike="noStrike" baseline="0" dirty="0">
                <a:solidFill>
                  <a:srgbClr val="5ADA00"/>
                </a:solidFill>
                <a:latin typeface="SerifaStd-Bold"/>
              </a:rPr>
              <a:t>Group Shopping</a:t>
            </a:r>
            <a:endParaRPr lang="en-IN" dirty="0"/>
          </a:p>
        </p:txBody>
      </p:sp>
      <p:pic>
        <p:nvPicPr>
          <p:cNvPr id="5" name="Picture 4">
            <a:extLst>
              <a:ext uri="{FF2B5EF4-FFF2-40B4-BE49-F238E27FC236}">
                <a16:creationId xmlns:a16="http://schemas.microsoft.com/office/drawing/2014/main" id="{69190702-EF95-4B27-9408-144D8327C877}"/>
              </a:ext>
            </a:extLst>
          </p:cNvPr>
          <p:cNvPicPr>
            <a:picLocks noChangeAspect="1"/>
          </p:cNvPicPr>
          <p:nvPr/>
        </p:nvPicPr>
        <p:blipFill>
          <a:blip r:embed="rId2"/>
          <a:stretch>
            <a:fillRect/>
          </a:stretch>
        </p:blipFill>
        <p:spPr>
          <a:xfrm>
            <a:off x="3511828" y="722923"/>
            <a:ext cx="8189842" cy="5882262"/>
          </a:xfrm>
          <a:prstGeom prst="rect">
            <a:avLst/>
          </a:prstGeom>
        </p:spPr>
      </p:pic>
    </p:spTree>
    <p:extLst>
      <p:ext uri="{BB962C8B-B14F-4D97-AF65-F5344CB8AC3E}">
        <p14:creationId xmlns:p14="http://schemas.microsoft.com/office/powerpoint/2010/main" val="35842006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AC98E-CD1B-4F5F-A621-F85428464D62}"/>
              </a:ext>
            </a:extLst>
          </p:cNvPr>
          <p:cNvSpPr>
            <a:spLocks noGrp="1"/>
          </p:cNvSpPr>
          <p:nvPr>
            <p:ph type="title"/>
          </p:nvPr>
        </p:nvSpPr>
        <p:spPr>
          <a:xfrm>
            <a:off x="581192" y="702156"/>
            <a:ext cx="11029616" cy="742331"/>
          </a:xfrm>
        </p:spPr>
        <p:txBody>
          <a:bodyPr>
            <a:normAutofit/>
          </a:bodyPr>
          <a:lstStyle/>
          <a:p>
            <a:r>
              <a:rPr lang="en-IN" b="1" i="0" u="none" strike="noStrike" baseline="0" dirty="0">
                <a:solidFill>
                  <a:srgbClr val="5ADA00"/>
                </a:solidFill>
                <a:latin typeface="SerifaStd-Bold"/>
              </a:rPr>
              <a:t>Shopping Communities and Clubs</a:t>
            </a:r>
            <a:endParaRPr lang="en-IN" dirty="0"/>
          </a:p>
        </p:txBody>
      </p:sp>
      <p:sp>
        <p:nvSpPr>
          <p:cNvPr id="3" name="Content Placeholder 2">
            <a:extLst>
              <a:ext uri="{FF2B5EF4-FFF2-40B4-BE49-F238E27FC236}">
                <a16:creationId xmlns:a16="http://schemas.microsoft.com/office/drawing/2014/main" id="{40CE6D18-D41A-4148-919E-691AD7E4E795}"/>
              </a:ext>
            </a:extLst>
          </p:cNvPr>
          <p:cNvSpPr>
            <a:spLocks noGrp="1"/>
          </p:cNvSpPr>
          <p:nvPr>
            <p:ph idx="1"/>
          </p:nvPr>
        </p:nvSpPr>
        <p:spPr>
          <a:xfrm>
            <a:off x="581192" y="1921565"/>
            <a:ext cx="11029615" cy="4306957"/>
          </a:xfrm>
        </p:spPr>
        <p:txBody>
          <a:bodyPr>
            <a:normAutofit/>
          </a:bodyPr>
          <a:lstStyle/>
          <a:p>
            <a:pPr algn="l"/>
            <a:r>
              <a:rPr lang="en-IN" sz="2000" b="0" i="0" u="none" strike="noStrike" baseline="0" dirty="0">
                <a:latin typeface="ElectraLTStd-Regular"/>
              </a:rPr>
              <a:t>Shopping clubs host sales for their members that last just a few days and usually feature luxury brands at heavily discounted prices.</a:t>
            </a:r>
          </a:p>
          <a:p>
            <a:pPr algn="l"/>
            <a:r>
              <a:rPr lang="en-IN" sz="2000" b="0" i="0" u="none" strike="noStrike" baseline="0" dirty="0">
                <a:latin typeface="ElectraLTStd-Regular"/>
              </a:rPr>
              <a:t>Luxury brands effectively partner with online shopping clubs to dispose of special-run, sample, overstock, or liquidation goods. These clubs are rather exclusive, which prevents the brands’ images from being diminished.</a:t>
            </a:r>
          </a:p>
          <a:p>
            <a:pPr algn="l"/>
            <a:r>
              <a:rPr lang="en-IN" sz="2000" b="0" i="0" u="none" strike="noStrike" baseline="0" dirty="0">
                <a:solidFill>
                  <a:srgbClr val="000000"/>
                </a:solidFill>
                <a:latin typeface="ElectraLTStd-Regular"/>
              </a:rPr>
              <a:t>Kaboodle (</a:t>
            </a:r>
            <a:r>
              <a:rPr lang="en-IN" sz="2000" b="0" i="1" u="none" strike="noStrike" baseline="0" dirty="0">
                <a:solidFill>
                  <a:srgbClr val="0000FF"/>
                </a:solidFill>
                <a:latin typeface="ElectraLTStd-Cursive"/>
              </a:rPr>
              <a:t>www.kaboodle.com</a:t>
            </a:r>
            <a:r>
              <a:rPr lang="en-IN" sz="2000" b="0" i="0" u="none" strike="noStrike" baseline="0" dirty="0">
                <a:solidFill>
                  <a:srgbClr val="000000"/>
                </a:solidFill>
                <a:latin typeface="ElectraLTStd-Regular"/>
              </a:rPr>
              <a:t>) is another example of a shopping community. Kaboodle is a free service that lets users collect information from the Web and store it on a Kaboodle list that they can share with other shoppers.</a:t>
            </a:r>
          </a:p>
          <a:p>
            <a:pPr algn="l"/>
            <a:endParaRPr lang="en-IN" sz="2000" dirty="0"/>
          </a:p>
        </p:txBody>
      </p:sp>
    </p:spTree>
    <p:extLst>
      <p:ext uri="{BB962C8B-B14F-4D97-AF65-F5344CB8AC3E}">
        <p14:creationId xmlns:p14="http://schemas.microsoft.com/office/powerpoint/2010/main" val="2272031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D80AA-A5CA-469C-A779-C29A9085AC3E}"/>
              </a:ext>
            </a:extLst>
          </p:cNvPr>
          <p:cNvSpPr>
            <a:spLocks noGrp="1"/>
          </p:cNvSpPr>
          <p:nvPr>
            <p:ph type="title"/>
          </p:nvPr>
        </p:nvSpPr>
        <p:spPr/>
        <p:txBody>
          <a:bodyPr>
            <a:normAutofit/>
          </a:bodyPr>
          <a:lstStyle/>
          <a:p>
            <a:r>
              <a:rPr lang="en-IN" sz="3200" b="1" i="0" u="none" strike="noStrike" baseline="0" dirty="0">
                <a:solidFill>
                  <a:srgbClr val="5ADA00"/>
                </a:solidFill>
                <a:latin typeface="SerifaStd-Bold"/>
              </a:rPr>
              <a:t>Social Marketplaces and Direct Sales</a:t>
            </a:r>
            <a:endParaRPr lang="en-IN" sz="3200" dirty="0"/>
          </a:p>
        </p:txBody>
      </p:sp>
      <p:sp>
        <p:nvSpPr>
          <p:cNvPr id="3" name="Content Placeholder 2">
            <a:extLst>
              <a:ext uri="{FF2B5EF4-FFF2-40B4-BE49-F238E27FC236}">
                <a16:creationId xmlns:a16="http://schemas.microsoft.com/office/drawing/2014/main" id="{59062EDF-734D-4901-8111-B41B5B1E540C}"/>
              </a:ext>
            </a:extLst>
          </p:cNvPr>
          <p:cNvSpPr>
            <a:spLocks noGrp="1"/>
          </p:cNvSpPr>
          <p:nvPr>
            <p:ph idx="4294967295"/>
          </p:nvPr>
        </p:nvSpPr>
        <p:spPr>
          <a:xfrm>
            <a:off x="0" y="2341563"/>
            <a:ext cx="2597426" cy="3633787"/>
          </a:xfrm>
        </p:spPr>
        <p:txBody>
          <a:bodyPr/>
          <a:lstStyle/>
          <a:p>
            <a:pPr algn="l"/>
            <a:r>
              <a:rPr lang="en-IN" sz="1800" b="1" i="0" u="none" strike="noStrike" baseline="0" dirty="0">
                <a:latin typeface="ElectraLTStd-Bold"/>
              </a:rPr>
              <a:t>Social marketplaces </a:t>
            </a:r>
            <a:r>
              <a:rPr lang="en-IN" sz="1800" b="0" i="0" u="none" strike="noStrike" baseline="0" dirty="0">
                <a:latin typeface="ElectraLTStd-Regular"/>
              </a:rPr>
              <a:t>act as online intermediaries that harness the power of social networks for introducing, buying, and selling products and services.</a:t>
            </a:r>
          </a:p>
          <a:p>
            <a:pPr algn="l"/>
            <a:endParaRPr lang="en-IN" dirty="0"/>
          </a:p>
        </p:txBody>
      </p:sp>
      <p:pic>
        <p:nvPicPr>
          <p:cNvPr id="5" name="Picture 4">
            <a:extLst>
              <a:ext uri="{FF2B5EF4-FFF2-40B4-BE49-F238E27FC236}">
                <a16:creationId xmlns:a16="http://schemas.microsoft.com/office/drawing/2014/main" id="{F47DE58D-7326-4004-8824-836044A72DDD}"/>
              </a:ext>
            </a:extLst>
          </p:cNvPr>
          <p:cNvPicPr>
            <a:picLocks noChangeAspect="1"/>
          </p:cNvPicPr>
          <p:nvPr/>
        </p:nvPicPr>
        <p:blipFill>
          <a:blip r:embed="rId2"/>
          <a:stretch>
            <a:fillRect/>
          </a:stretch>
        </p:blipFill>
        <p:spPr>
          <a:xfrm>
            <a:off x="3286537" y="1714790"/>
            <a:ext cx="7435309" cy="5143210"/>
          </a:xfrm>
          <a:prstGeom prst="rect">
            <a:avLst/>
          </a:prstGeom>
        </p:spPr>
      </p:pic>
    </p:spTree>
    <p:extLst>
      <p:ext uri="{BB962C8B-B14F-4D97-AF65-F5344CB8AC3E}">
        <p14:creationId xmlns:p14="http://schemas.microsoft.com/office/powerpoint/2010/main" val="3695177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D48A4-C957-45A5-B02F-B101173C52C7}"/>
              </a:ext>
            </a:extLst>
          </p:cNvPr>
          <p:cNvSpPr>
            <a:spLocks noGrp="1"/>
          </p:cNvSpPr>
          <p:nvPr>
            <p:ph type="title"/>
          </p:nvPr>
        </p:nvSpPr>
        <p:spPr>
          <a:xfrm>
            <a:off x="581192" y="702156"/>
            <a:ext cx="11029616" cy="848348"/>
          </a:xfrm>
        </p:spPr>
        <p:txBody>
          <a:bodyPr>
            <a:normAutofit/>
          </a:bodyPr>
          <a:lstStyle/>
          <a:p>
            <a:r>
              <a:rPr lang="en-IN" sz="3200" b="1" i="0" u="none" strike="noStrike" baseline="0" dirty="0">
                <a:solidFill>
                  <a:srgbClr val="0070C0"/>
                </a:solidFill>
                <a:latin typeface="Times New Roman" panose="02020603050405020304" pitchFamily="18" charset="0"/>
              </a:rPr>
              <a:t>Introduction</a:t>
            </a:r>
            <a:endParaRPr lang="en-IN" sz="3200" dirty="0"/>
          </a:p>
        </p:txBody>
      </p:sp>
      <p:sp>
        <p:nvSpPr>
          <p:cNvPr id="3" name="Content Placeholder 2">
            <a:extLst>
              <a:ext uri="{FF2B5EF4-FFF2-40B4-BE49-F238E27FC236}">
                <a16:creationId xmlns:a16="http://schemas.microsoft.com/office/drawing/2014/main" id="{A142D739-5955-4187-9AA6-7BF0BD06A085}"/>
              </a:ext>
            </a:extLst>
          </p:cNvPr>
          <p:cNvSpPr>
            <a:spLocks noGrp="1"/>
          </p:cNvSpPr>
          <p:nvPr>
            <p:ph idx="1"/>
          </p:nvPr>
        </p:nvSpPr>
        <p:spPr>
          <a:xfrm>
            <a:off x="581192" y="1921566"/>
            <a:ext cx="10590391" cy="3935896"/>
          </a:xfrm>
        </p:spPr>
        <p:txBody>
          <a:bodyPr/>
          <a:lstStyle/>
          <a:p>
            <a:pPr algn="l"/>
            <a:r>
              <a:rPr lang="en-IN" sz="2400" b="0" i="0" u="none" strike="noStrike" baseline="0" dirty="0">
                <a:latin typeface="ElectraLTStd-Regular"/>
              </a:rPr>
              <a:t>Human behavior is innately social. Humans typically orient their behavior around other members of their community. As a result, </a:t>
            </a:r>
            <a:r>
              <a:rPr lang="en-IN" sz="2400" b="0" i="0" u="none" strike="noStrike" baseline="0" dirty="0">
                <a:solidFill>
                  <a:schemeClr val="accent2"/>
                </a:solidFill>
                <a:latin typeface="ElectraLTStd-Regular"/>
              </a:rPr>
              <a:t>people are sensitive to the behavior of people around them, and their decisions are generally influenced by their social context</a:t>
            </a:r>
            <a:r>
              <a:rPr lang="en-IN" sz="2400" b="0" i="0" u="none" strike="noStrike" baseline="0" dirty="0">
                <a:latin typeface="ElectraLTStd-Regular"/>
              </a:rPr>
              <a:t>.</a:t>
            </a:r>
          </a:p>
          <a:p>
            <a:pPr algn="l"/>
            <a:r>
              <a:rPr lang="en-IN" sz="2400" b="0" i="0" u="none" strike="noStrike" baseline="0" dirty="0">
                <a:latin typeface="ElectraLTStd-Regular"/>
              </a:rPr>
              <a:t>Traditional information systems support organizational activities and business processes, and they concentrate on cost reductions and productivity increases. </a:t>
            </a:r>
          </a:p>
          <a:p>
            <a:pPr algn="l"/>
            <a:r>
              <a:rPr lang="en-IN" sz="2400" b="0" i="0" u="none" strike="noStrike" baseline="0" dirty="0">
                <a:latin typeface="ElectraLTStd-Regular"/>
              </a:rPr>
              <a:t>A variation of this traditional model, </a:t>
            </a:r>
            <a:r>
              <a:rPr lang="en-IN" sz="2400" b="0" i="0" u="none" strike="noStrike" baseline="0" dirty="0">
                <a:solidFill>
                  <a:schemeClr val="accent2"/>
                </a:solidFill>
                <a:latin typeface="ElectraLTStd-Regular"/>
              </a:rPr>
              <a:t>social computing, is a type of IT that combines social behavior and information systems to create value</a:t>
            </a:r>
            <a:r>
              <a:rPr lang="en-IN" sz="2400" b="0" i="0" u="none" strike="noStrike" baseline="0" dirty="0">
                <a:latin typeface="ElectraLTStd-Regular"/>
              </a:rPr>
              <a:t>.</a:t>
            </a:r>
            <a:endParaRPr lang="en-IN" sz="2400" dirty="0"/>
          </a:p>
          <a:p>
            <a:endParaRPr lang="en-IN" dirty="0"/>
          </a:p>
        </p:txBody>
      </p:sp>
    </p:spTree>
    <p:extLst>
      <p:ext uri="{BB962C8B-B14F-4D97-AF65-F5344CB8AC3E}">
        <p14:creationId xmlns:p14="http://schemas.microsoft.com/office/powerpoint/2010/main" val="942853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wipe(down)">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44AA1-7717-432C-8626-1952443BB5C4}"/>
              </a:ext>
            </a:extLst>
          </p:cNvPr>
          <p:cNvSpPr>
            <a:spLocks noGrp="1"/>
          </p:cNvSpPr>
          <p:nvPr>
            <p:ph type="title"/>
          </p:nvPr>
        </p:nvSpPr>
        <p:spPr>
          <a:xfrm>
            <a:off x="581192" y="702156"/>
            <a:ext cx="11029616" cy="795340"/>
          </a:xfrm>
        </p:spPr>
        <p:txBody>
          <a:bodyPr>
            <a:normAutofit/>
          </a:bodyPr>
          <a:lstStyle/>
          <a:p>
            <a:r>
              <a:rPr lang="en-IN" b="1" i="0" u="none" strike="noStrike" baseline="0" dirty="0">
                <a:solidFill>
                  <a:srgbClr val="5ADA00"/>
                </a:solidFill>
                <a:latin typeface="SerifaStd-Bold"/>
              </a:rPr>
              <a:t>Peer-to-Peer Shopping Models</a:t>
            </a:r>
            <a:endParaRPr lang="en-IN" dirty="0"/>
          </a:p>
        </p:txBody>
      </p:sp>
      <p:sp>
        <p:nvSpPr>
          <p:cNvPr id="3" name="Content Placeholder 2">
            <a:extLst>
              <a:ext uri="{FF2B5EF4-FFF2-40B4-BE49-F238E27FC236}">
                <a16:creationId xmlns:a16="http://schemas.microsoft.com/office/drawing/2014/main" id="{AB567194-7C7A-4D88-BAB5-CACB666F587E}"/>
              </a:ext>
            </a:extLst>
          </p:cNvPr>
          <p:cNvSpPr>
            <a:spLocks noGrp="1"/>
          </p:cNvSpPr>
          <p:nvPr>
            <p:ph idx="1"/>
          </p:nvPr>
        </p:nvSpPr>
        <p:spPr>
          <a:xfrm>
            <a:off x="581192" y="1868557"/>
            <a:ext cx="11306008" cy="4598504"/>
          </a:xfrm>
        </p:spPr>
        <p:txBody>
          <a:bodyPr>
            <a:noAutofit/>
          </a:bodyPr>
          <a:lstStyle/>
          <a:p>
            <a:pPr algn="l"/>
            <a:r>
              <a:rPr lang="en-IN" sz="2000" b="0" i="0" u="none" strike="noStrike" baseline="0" dirty="0">
                <a:latin typeface="ElectraLTStd-Regular"/>
              </a:rPr>
              <a:t>Peer-to-peer shopping models are the high-tech version of old-fashioned bazaars and bartering systems. Individuals use these models to sell, buy, rent, or barter online with other individuals.</a:t>
            </a:r>
          </a:p>
          <a:p>
            <a:pPr algn="l"/>
            <a:r>
              <a:rPr lang="en-IN" sz="2000" b="0" i="0" u="none" strike="noStrike" baseline="0" dirty="0">
                <a:latin typeface="ElectraLTStd-Regular"/>
              </a:rPr>
              <a:t>All of these peer-to-peer sites encourage </a:t>
            </a:r>
            <a:r>
              <a:rPr lang="en-IN" sz="2000" b="1" i="0" u="none" strike="noStrike" baseline="0" dirty="0">
                <a:latin typeface="ElectraLTStd-Bold"/>
              </a:rPr>
              <a:t>collaborative consumption</a:t>
            </a:r>
            <a:r>
              <a:rPr lang="en-IN" sz="2000" b="0" i="0" u="none" strike="noStrike" baseline="0" dirty="0">
                <a:latin typeface="ElectraLTStd-Regular"/>
              </a:rPr>
              <a:t>—that is, an economic model based on sharing, swapping, trading, or renting products and services, enabling access over ownership. Collaborative consumption is also called </a:t>
            </a:r>
            <a:r>
              <a:rPr lang="en-IN" sz="2000" b="1" i="1" u="none" strike="noStrike" baseline="0" dirty="0">
                <a:solidFill>
                  <a:srgbClr val="7030A0"/>
                </a:solidFill>
                <a:latin typeface="ElectraLTStd-Cursive"/>
              </a:rPr>
              <a:t>the sharing economy</a:t>
            </a:r>
            <a:r>
              <a:rPr lang="en-IN" sz="2000" b="0" i="0" u="none" strike="noStrike" baseline="0" dirty="0">
                <a:latin typeface="ElectraLTStd-Regular"/>
              </a:rPr>
              <a:t>.</a:t>
            </a:r>
          </a:p>
          <a:p>
            <a:pPr algn="l"/>
            <a:r>
              <a:rPr lang="en-IN" sz="2000" b="0" i="0" u="none" strike="noStrike" baseline="0" dirty="0">
                <a:latin typeface="ElectraLTStd-Regular"/>
              </a:rPr>
              <a:t>Collaborative consumption includes person-to-person sharing and business-to-business sharing.</a:t>
            </a:r>
          </a:p>
          <a:p>
            <a:pPr algn="l"/>
            <a:r>
              <a:rPr lang="en-IN" sz="2000" b="1" i="0" u="none" strike="noStrike" baseline="0" dirty="0">
                <a:solidFill>
                  <a:srgbClr val="FF7300"/>
                </a:solidFill>
                <a:latin typeface="ElectraLTStd-Bold"/>
              </a:rPr>
              <a:t>Person-to-Person Sharing. </a:t>
            </a:r>
            <a:r>
              <a:rPr lang="en-IN" sz="2000" b="0" i="0" u="none" strike="noStrike" baseline="0" dirty="0">
                <a:solidFill>
                  <a:srgbClr val="000000"/>
                </a:solidFill>
                <a:latin typeface="ElectraLTStd-Regular"/>
              </a:rPr>
              <a:t>The main sectors of the person-to-person sharing marketplace include the following:</a:t>
            </a:r>
          </a:p>
          <a:p>
            <a:pPr marL="324000" lvl="1" indent="0">
              <a:buNone/>
            </a:pPr>
            <a:r>
              <a:rPr lang="en-IN" sz="2000" b="0" i="0" u="none" strike="noStrike" baseline="0" dirty="0">
                <a:solidFill>
                  <a:srgbClr val="000000"/>
                </a:solidFill>
                <a:latin typeface="ElectraLTStd-Regular"/>
              </a:rPr>
              <a:t>• </a:t>
            </a:r>
            <a:r>
              <a:rPr lang="en-IN" sz="2000" b="0" i="1" u="none" strike="noStrike" baseline="0" dirty="0">
                <a:solidFill>
                  <a:srgbClr val="000000"/>
                </a:solidFill>
                <a:latin typeface="ElectraLTStd-Cursive"/>
              </a:rPr>
              <a:t>Peer-to-peer lending</a:t>
            </a:r>
            <a:r>
              <a:rPr lang="en-IN" sz="2000" b="0" i="0" u="none" strike="noStrike" baseline="0" dirty="0">
                <a:solidFill>
                  <a:srgbClr val="000000"/>
                </a:solidFill>
                <a:latin typeface="ElectraLTStd-Regular"/>
              </a:rPr>
              <a:t>: for example, Lending Club </a:t>
            </a:r>
          </a:p>
          <a:p>
            <a:pPr marL="324000" lvl="1" indent="0">
              <a:buNone/>
            </a:pPr>
            <a:r>
              <a:rPr lang="en-IN" sz="2000" b="0" i="0" u="none" strike="noStrike" baseline="0" dirty="0">
                <a:solidFill>
                  <a:srgbClr val="000000"/>
                </a:solidFill>
                <a:latin typeface="ElectraLTStd-Regular"/>
              </a:rPr>
              <a:t>• </a:t>
            </a:r>
            <a:r>
              <a:rPr lang="en-IN" sz="2000" b="0" i="1" u="none" strike="noStrike" baseline="0" dirty="0">
                <a:solidFill>
                  <a:srgbClr val="000000"/>
                </a:solidFill>
                <a:latin typeface="ElectraLTStd-Cursive"/>
              </a:rPr>
              <a:t>Peer-to-peer accommodations</a:t>
            </a:r>
            <a:r>
              <a:rPr lang="en-IN" sz="2000" b="0" i="0" u="none" strike="noStrike" baseline="0" dirty="0">
                <a:solidFill>
                  <a:srgbClr val="000000"/>
                </a:solidFill>
                <a:latin typeface="ElectraLTStd-Regular"/>
              </a:rPr>
              <a:t>: for example, Airbnb (</a:t>
            </a:r>
            <a:r>
              <a:rPr lang="en-IN" sz="2000" b="0" i="1" u="none" strike="noStrike" baseline="0" dirty="0">
                <a:solidFill>
                  <a:srgbClr val="0000FF"/>
                </a:solidFill>
                <a:latin typeface="ElectraLTStd-Cursive"/>
              </a:rPr>
              <a:t>www.airbnb.com</a:t>
            </a:r>
            <a:r>
              <a:rPr lang="en-IN" sz="2000" b="0" i="0" u="none" strike="noStrike" baseline="0" dirty="0">
                <a:solidFill>
                  <a:srgbClr val="000000"/>
                </a:solidFill>
                <a:latin typeface="ElectraLTStd-Regular"/>
              </a:rPr>
              <a:t>)</a:t>
            </a:r>
          </a:p>
          <a:p>
            <a:pPr marL="324000" lvl="1" indent="0">
              <a:buNone/>
            </a:pPr>
            <a:r>
              <a:rPr lang="en-IN" sz="2000" b="0" i="0" u="none" strike="noStrike" baseline="0" dirty="0">
                <a:solidFill>
                  <a:srgbClr val="000000"/>
                </a:solidFill>
                <a:latin typeface="ElectraLTStd-Regular"/>
              </a:rPr>
              <a:t>• </a:t>
            </a:r>
            <a:r>
              <a:rPr lang="en-IN" sz="2000" b="0" i="1" u="none" strike="noStrike" baseline="0" dirty="0">
                <a:solidFill>
                  <a:srgbClr val="000000"/>
                </a:solidFill>
                <a:latin typeface="ElectraLTStd-Cursive"/>
              </a:rPr>
              <a:t>Car sharing</a:t>
            </a:r>
            <a:endParaRPr lang="en-IN" sz="2000" dirty="0"/>
          </a:p>
        </p:txBody>
      </p:sp>
    </p:spTree>
    <p:extLst>
      <p:ext uri="{BB962C8B-B14F-4D97-AF65-F5344CB8AC3E}">
        <p14:creationId xmlns:p14="http://schemas.microsoft.com/office/powerpoint/2010/main" val="2772739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6DB48-F599-460E-BF9F-946DFA7ED1D9}"/>
              </a:ext>
            </a:extLst>
          </p:cNvPr>
          <p:cNvSpPr>
            <a:spLocks noGrp="1"/>
          </p:cNvSpPr>
          <p:nvPr>
            <p:ph type="title"/>
          </p:nvPr>
        </p:nvSpPr>
        <p:spPr>
          <a:xfrm>
            <a:off x="581192" y="702156"/>
            <a:ext cx="11029616" cy="861601"/>
          </a:xfrm>
        </p:spPr>
        <p:txBody>
          <a:bodyPr/>
          <a:lstStyle/>
          <a:p>
            <a:r>
              <a:rPr lang="en-IN" b="1" i="0" u="none" strike="noStrike" baseline="0" dirty="0">
                <a:solidFill>
                  <a:srgbClr val="5ADA00"/>
                </a:solidFill>
                <a:latin typeface="SerifaStd-Bold"/>
              </a:rPr>
              <a:t>Peer-to-Peer Shopping Models</a:t>
            </a:r>
            <a:endParaRPr lang="en-IN" dirty="0"/>
          </a:p>
        </p:txBody>
      </p:sp>
      <p:sp>
        <p:nvSpPr>
          <p:cNvPr id="3" name="Content Placeholder 2">
            <a:extLst>
              <a:ext uri="{FF2B5EF4-FFF2-40B4-BE49-F238E27FC236}">
                <a16:creationId xmlns:a16="http://schemas.microsoft.com/office/drawing/2014/main" id="{9D4DB7F3-8C29-4285-975F-9432FC7D807F}"/>
              </a:ext>
            </a:extLst>
          </p:cNvPr>
          <p:cNvSpPr>
            <a:spLocks noGrp="1"/>
          </p:cNvSpPr>
          <p:nvPr>
            <p:ph idx="1"/>
          </p:nvPr>
        </p:nvSpPr>
        <p:spPr>
          <a:xfrm>
            <a:off x="581192" y="2014331"/>
            <a:ext cx="11199991" cy="3961020"/>
          </a:xfrm>
        </p:spPr>
        <p:txBody>
          <a:bodyPr>
            <a:noAutofit/>
          </a:bodyPr>
          <a:lstStyle/>
          <a:p>
            <a:pPr algn="l"/>
            <a:r>
              <a:rPr lang="en-IN" sz="2000" b="1" i="0" u="none" strike="noStrike" baseline="0" dirty="0">
                <a:solidFill>
                  <a:srgbClr val="FF7300"/>
                </a:solidFill>
                <a:latin typeface="ElectraLTStd-Bold"/>
              </a:rPr>
              <a:t>Business-to-Business Sharing. </a:t>
            </a:r>
            <a:r>
              <a:rPr lang="en-IN" sz="2000" b="0" i="0" u="none" strike="noStrike" baseline="0" dirty="0">
                <a:solidFill>
                  <a:srgbClr val="000000"/>
                </a:solidFill>
                <a:latin typeface="ElectraLTStd-Regular"/>
              </a:rPr>
              <a:t>Many companies have embraced this concept. Let’s take a look at two of these firms.</a:t>
            </a:r>
          </a:p>
          <a:p>
            <a:pPr algn="l"/>
            <a:r>
              <a:rPr lang="en-IN" sz="2000" b="0" i="0" u="none" strike="noStrike" baseline="0" dirty="0">
                <a:solidFill>
                  <a:srgbClr val="000000"/>
                </a:solidFill>
                <a:latin typeface="ElectraLTStd-Regular"/>
              </a:rPr>
              <a:t>Marriott International (</a:t>
            </a:r>
            <a:r>
              <a:rPr lang="en-IN" sz="2000" b="0" i="1" u="none" strike="noStrike" baseline="0" dirty="0">
                <a:solidFill>
                  <a:srgbClr val="0000FF"/>
                </a:solidFill>
                <a:latin typeface="ElectraLTStd-Cursive"/>
              </a:rPr>
              <a:t>www.marriott.com</a:t>
            </a:r>
            <a:r>
              <a:rPr lang="en-IN" sz="2000" b="0" i="0" u="none" strike="noStrike" baseline="0" dirty="0">
                <a:solidFill>
                  <a:srgbClr val="000000"/>
                </a:solidFill>
                <a:latin typeface="ElectraLTStd-Regular"/>
              </a:rPr>
              <a:t>) offers meeting spaces on </a:t>
            </a:r>
            <a:r>
              <a:rPr lang="en-IN" sz="2000" b="0" i="0" u="none" strike="noStrike" baseline="0" dirty="0" err="1">
                <a:solidFill>
                  <a:srgbClr val="000000"/>
                </a:solidFill>
                <a:latin typeface="ElectraLTStd-Regular"/>
              </a:rPr>
              <a:t>LiquidSpace</a:t>
            </a:r>
            <a:r>
              <a:rPr lang="en-IN" sz="2000" b="0" i="0" u="none" strike="noStrike" baseline="0" dirty="0">
                <a:solidFill>
                  <a:srgbClr val="000000"/>
                </a:solidFill>
                <a:latin typeface="ElectraLTStd-Regular"/>
              </a:rPr>
              <a:t> (</a:t>
            </a:r>
            <a:r>
              <a:rPr lang="en-IN" sz="2000" b="0" i="1" u="none" strike="noStrike" baseline="0" dirty="0">
                <a:solidFill>
                  <a:srgbClr val="0000FF"/>
                </a:solidFill>
                <a:latin typeface="ElectraLTStd-Cursive"/>
              </a:rPr>
              <a:t>https://liquidspace.com</a:t>
            </a:r>
            <a:r>
              <a:rPr lang="en-IN" sz="2000" b="0" i="0" u="none" strike="noStrike" baseline="0" dirty="0">
                <a:solidFill>
                  <a:srgbClr val="000000"/>
                </a:solidFill>
                <a:latin typeface="ElectraLTStd-Regular"/>
              </a:rPr>
              <a:t>). </a:t>
            </a:r>
            <a:r>
              <a:rPr lang="en-IN" sz="2000" b="0" i="0" u="none" strike="noStrike" baseline="0" dirty="0" err="1">
                <a:solidFill>
                  <a:srgbClr val="000000"/>
                </a:solidFill>
                <a:latin typeface="ElectraLTStd-Regular"/>
              </a:rPr>
              <a:t>LiquidSpace</a:t>
            </a:r>
            <a:r>
              <a:rPr lang="en-IN" sz="2000" b="0" i="0" u="none" strike="noStrike" baseline="0" dirty="0">
                <a:solidFill>
                  <a:srgbClr val="000000"/>
                </a:solidFill>
                <a:latin typeface="ElectraLTStd-Regular"/>
              </a:rPr>
              <a:t> is an online marketplace that allows people to rent office space by the hour or the day. Hundreds of Marriott hotels now list meeting spaces, and the program has expanded the company’s reach by attracting local businesspeople from surrounding areas.</a:t>
            </a:r>
          </a:p>
          <a:p>
            <a:pPr algn="l"/>
            <a:r>
              <a:rPr lang="en-IN" sz="2000" b="0" i="0" u="none" strike="noStrike" baseline="0" dirty="0">
                <a:solidFill>
                  <a:srgbClr val="000000"/>
                </a:solidFill>
                <a:latin typeface="ElectraLTStd-Regular"/>
              </a:rPr>
              <a:t>• FLOOW2 (</a:t>
            </a:r>
            <a:r>
              <a:rPr lang="en-IN" sz="2000" b="0" i="1" u="none" strike="noStrike" baseline="0" dirty="0">
                <a:solidFill>
                  <a:srgbClr val="0000FF"/>
                </a:solidFill>
                <a:latin typeface="ElectraLTStd-Cursive"/>
              </a:rPr>
              <a:t>www.fl oow2.com</a:t>
            </a:r>
            <a:r>
              <a:rPr lang="en-IN" sz="2000" b="0" i="0" u="none" strike="noStrike" baseline="0" dirty="0">
                <a:solidFill>
                  <a:srgbClr val="000000"/>
                </a:solidFill>
                <a:latin typeface="ElectraLTStd-Regular"/>
              </a:rPr>
              <a:t>), based in the Netherlands, calls itself a “business-to-</a:t>
            </a:r>
            <a:r>
              <a:rPr lang="en-IN" sz="2000" b="0" i="0" u="none" strike="noStrike" baseline="0" dirty="0" err="1">
                <a:solidFill>
                  <a:srgbClr val="000000"/>
                </a:solidFill>
                <a:latin typeface="ElectraLTStd-Regular"/>
              </a:rPr>
              <a:t>businesssharing</a:t>
            </a:r>
            <a:r>
              <a:rPr lang="en-IN" sz="2000" b="0" i="0" u="none" strike="noStrike" baseline="0" dirty="0">
                <a:solidFill>
                  <a:srgbClr val="000000"/>
                </a:solidFill>
                <a:latin typeface="ElectraLTStd-Regular"/>
              </a:rPr>
              <a:t> marketplace where companies and institutions can share equipment, as well as the skills and knowledge of personnel.” The company lists more than 25,000 types of equipment and services in industries such as construction, agriculture, transportation, real estate, and healthcare.</a:t>
            </a:r>
            <a:endParaRPr lang="en-IN" sz="2000" dirty="0"/>
          </a:p>
        </p:txBody>
      </p:sp>
    </p:spTree>
    <p:extLst>
      <p:ext uri="{BB962C8B-B14F-4D97-AF65-F5344CB8AC3E}">
        <p14:creationId xmlns:p14="http://schemas.microsoft.com/office/powerpoint/2010/main" val="371069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3EA9D-7A02-49C7-BA7E-8A07D8CE0154}"/>
              </a:ext>
            </a:extLst>
          </p:cNvPr>
          <p:cNvSpPr>
            <a:spLocks noGrp="1"/>
          </p:cNvSpPr>
          <p:nvPr>
            <p:ph type="title"/>
          </p:nvPr>
        </p:nvSpPr>
        <p:spPr>
          <a:xfrm>
            <a:off x="581192" y="702156"/>
            <a:ext cx="11029616" cy="768835"/>
          </a:xfrm>
        </p:spPr>
        <p:txBody>
          <a:bodyPr>
            <a:normAutofit/>
          </a:bodyPr>
          <a:lstStyle/>
          <a:p>
            <a:r>
              <a:rPr lang="en-IN" b="1" i="0" u="none" strike="noStrike" baseline="0" dirty="0">
                <a:latin typeface="ElectraLTStd-Bold"/>
              </a:rPr>
              <a:t>Social Computing in Business: Marketing</a:t>
            </a:r>
            <a:endParaRPr lang="en-IN" dirty="0"/>
          </a:p>
        </p:txBody>
      </p:sp>
      <p:sp>
        <p:nvSpPr>
          <p:cNvPr id="3" name="Content Placeholder 2">
            <a:extLst>
              <a:ext uri="{FF2B5EF4-FFF2-40B4-BE49-F238E27FC236}">
                <a16:creationId xmlns:a16="http://schemas.microsoft.com/office/drawing/2014/main" id="{65B88007-2963-4117-AEFB-375D5B96C04C}"/>
              </a:ext>
            </a:extLst>
          </p:cNvPr>
          <p:cNvSpPr>
            <a:spLocks noGrp="1"/>
          </p:cNvSpPr>
          <p:nvPr>
            <p:ph idx="1"/>
          </p:nvPr>
        </p:nvSpPr>
        <p:spPr>
          <a:xfrm>
            <a:off x="581192" y="2093843"/>
            <a:ext cx="11029615" cy="4121427"/>
          </a:xfrm>
        </p:spPr>
        <p:txBody>
          <a:bodyPr>
            <a:normAutofit/>
          </a:bodyPr>
          <a:lstStyle/>
          <a:p>
            <a:pPr algn="l"/>
            <a:r>
              <a:rPr lang="en-IN" sz="2000" b="1" i="1" u="none" strike="noStrike" baseline="0" dirty="0">
                <a:latin typeface="ElectraLTStd-Cursive"/>
              </a:rPr>
              <a:t>Marketing</a:t>
            </a:r>
            <a:r>
              <a:rPr lang="en-IN" sz="2000" b="0" i="1" u="none" strike="noStrike" baseline="0" dirty="0">
                <a:latin typeface="ElectraLTStd-Cursive"/>
              </a:rPr>
              <a:t> </a:t>
            </a:r>
            <a:r>
              <a:rPr lang="en-IN" sz="2000" b="0" i="0" u="none" strike="noStrike" baseline="0" dirty="0">
                <a:latin typeface="ElectraLTStd-Regular"/>
              </a:rPr>
              <a:t>can be defi ned as the process of building profitable customer relationships by creating value for customers and capturing value in return. There are many components to a marketing campaign, including </a:t>
            </a:r>
          </a:p>
          <a:p>
            <a:pPr marL="324000" lvl="1" indent="0">
              <a:buNone/>
            </a:pPr>
            <a:r>
              <a:rPr lang="en-IN" sz="2000" b="0" i="0" u="none" strike="noStrike" baseline="0" dirty="0">
                <a:latin typeface="ElectraLTStd-Regular"/>
              </a:rPr>
              <a:t>(1) define your target audience; </a:t>
            </a:r>
          </a:p>
          <a:p>
            <a:pPr marL="324000" lvl="1" indent="0">
              <a:buNone/>
            </a:pPr>
            <a:r>
              <a:rPr lang="en-IN" sz="2000" b="0" i="0" u="none" strike="noStrike" baseline="0" dirty="0">
                <a:latin typeface="ElectraLTStd-Regular"/>
              </a:rPr>
              <a:t>(2) develop your message (i.e., how you will solve their problem); </a:t>
            </a:r>
          </a:p>
          <a:p>
            <a:pPr marL="324000" lvl="1" indent="0">
              <a:buNone/>
            </a:pPr>
            <a:r>
              <a:rPr lang="en-IN" sz="2000" b="0" i="0" u="none" strike="noStrike" baseline="0" dirty="0">
                <a:latin typeface="ElectraLTStd-Regular"/>
              </a:rPr>
              <a:t>(3) decide on how you will deliver your message (e.g., e-mail, snail mail, Web advertising, and/or social networks); and </a:t>
            </a:r>
          </a:p>
          <a:p>
            <a:pPr marL="324000" lvl="1" indent="0">
              <a:buNone/>
            </a:pPr>
            <a:r>
              <a:rPr lang="en-IN" sz="2000" b="0" i="0" u="none" strike="noStrike" baseline="0" dirty="0">
                <a:latin typeface="ElectraLTStd-Regular"/>
              </a:rPr>
              <a:t>(4) follow up. </a:t>
            </a:r>
          </a:p>
          <a:p>
            <a:pPr algn="l"/>
            <a:r>
              <a:rPr lang="en-IN" sz="2000" b="0" i="0" u="none" strike="noStrike" baseline="0" dirty="0">
                <a:latin typeface="ElectraLTStd-Regular"/>
              </a:rPr>
              <a:t>Social computing is particularly useful for two marketing processes: </a:t>
            </a:r>
            <a:r>
              <a:rPr lang="en-IN" sz="2000" b="1" i="0" u="none" strike="noStrike" baseline="0" dirty="0">
                <a:solidFill>
                  <a:srgbClr val="7030A0"/>
                </a:solidFill>
                <a:latin typeface="ElectraLTStd-Regular"/>
              </a:rPr>
              <a:t>advertising and market research</a:t>
            </a:r>
            <a:r>
              <a:rPr lang="en-IN" sz="2000" b="0" i="0" u="none" strike="noStrike" baseline="0" dirty="0">
                <a:latin typeface="ElectraLTStd-Regular"/>
              </a:rPr>
              <a:t>.</a:t>
            </a:r>
            <a:endParaRPr lang="en-IN" sz="2000" dirty="0"/>
          </a:p>
        </p:txBody>
      </p:sp>
    </p:spTree>
    <p:extLst>
      <p:ext uri="{BB962C8B-B14F-4D97-AF65-F5344CB8AC3E}">
        <p14:creationId xmlns:p14="http://schemas.microsoft.com/office/powerpoint/2010/main" val="14234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wipe(down)">
                                      <p:cBhvr>
                                        <p:cTn id="3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7238D-5178-48F7-B0C1-376F389332F9}"/>
              </a:ext>
            </a:extLst>
          </p:cNvPr>
          <p:cNvSpPr>
            <a:spLocks noGrp="1"/>
          </p:cNvSpPr>
          <p:nvPr>
            <p:ph type="title"/>
          </p:nvPr>
        </p:nvSpPr>
        <p:spPr>
          <a:xfrm>
            <a:off x="581192" y="702157"/>
            <a:ext cx="11029616" cy="755582"/>
          </a:xfrm>
        </p:spPr>
        <p:txBody>
          <a:bodyPr/>
          <a:lstStyle/>
          <a:p>
            <a:r>
              <a:rPr lang="en-IN" b="1" i="0" u="none" strike="noStrike" baseline="0" dirty="0">
                <a:latin typeface="ElectraLTStd-Bold"/>
              </a:rPr>
              <a:t>Marketing</a:t>
            </a:r>
            <a:endParaRPr lang="en-IN" dirty="0"/>
          </a:p>
        </p:txBody>
      </p:sp>
      <p:sp>
        <p:nvSpPr>
          <p:cNvPr id="3" name="Content Placeholder 2">
            <a:extLst>
              <a:ext uri="{FF2B5EF4-FFF2-40B4-BE49-F238E27FC236}">
                <a16:creationId xmlns:a16="http://schemas.microsoft.com/office/drawing/2014/main" id="{D160C59B-EAC1-4750-B836-90D64748DAF3}"/>
              </a:ext>
            </a:extLst>
          </p:cNvPr>
          <p:cNvSpPr>
            <a:spLocks noGrp="1"/>
          </p:cNvSpPr>
          <p:nvPr>
            <p:ph idx="1"/>
          </p:nvPr>
        </p:nvSpPr>
        <p:spPr>
          <a:xfrm>
            <a:off x="594445" y="1802296"/>
            <a:ext cx="11029615" cy="4731026"/>
          </a:xfrm>
        </p:spPr>
        <p:txBody>
          <a:bodyPr>
            <a:noAutofit/>
          </a:bodyPr>
          <a:lstStyle/>
          <a:p>
            <a:pPr algn="l"/>
            <a:r>
              <a:rPr lang="en-IN" sz="2000" b="1" i="0" u="none" strike="noStrike" baseline="0" dirty="0">
                <a:solidFill>
                  <a:srgbClr val="5ADA00"/>
                </a:solidFill>
                <a:latin typeface="SerifaStd-Bold"/>
              </a:rPr>
              <a:t>Advertising</a:t>
            </a:r>
          </a:p>
          <a:p>
            <a:pPr algn="l"/>
            <a:r>
              <a:rPr lang="en-IN" sz="2000" b="1" i="0" u="none" strike="noStrike" baseline="0" dirty="0">
                <a:solidFill>
                  <a:srgbClr val="000000"/>
                </a:solidFill>
                <a:latin typeface="ElectraLTStd-Bold"/>
              </a:rPr>
              <a:t>Social advertising </a:t>
            </a:r>
            <a:r>
              <a:rPr lang="en-IN" sz="2000" b="0" i="0" u="none" strike="noStrike" baseline="0" dirty="0">
                <a:solidFill>
                  <a:srgbClr val="000000"/>
                </a:solidFill>
                <a:latin typeface="ElectraLTStd-Regular"/>
              </a:rPr>
              <a:t>refers to advertising formats that make use of the social context of the user viewing the ad. Social advertising is the first form of advertising to leverage forms of social influence such as peer pressure and friend recommendations and likes.</a:t>
            </a:r>
          </a:p>
          <a:p>
            <a:pPr algn="l"/>
            <a:r>
              <a:rPr lang="en-IN" sz="2000" b="0" i="0" u="none" strike="noStrike" baseline="0" dirty="0">
                <a:latin typeface="ElectraLTStd-Regular"/>
              </a:rPr>
              <a:t>Most ads in social commerce consist of branded content paid for by advertisers. These ads belong to two major categories: </a:t>
            </a:r>
            <a:r>
              <a:rPr lang="en-IN" sz="2000" b="1" i="1" u="none" strike="noStrike" baseline="0" dirty="0">
                <a:latin typeface="ElectraLTStd-Cursive"/>
              </a:rPr>
              <a:t>social advertisements </a:t>
            </a:r>
            <a:r>
              <a:rPr lang="en-IN" sz="2000" b="1" i="0" u="none" strike="noStrike" baseline="0" dirty="0">
                <a:latin typeface="ElectraLTStd-Regular"/>
              </a:rPr>
              <a:t>(or </a:t>
            </a:r>
            <a:r>
              <a:rPr lang="en-IN" sz="2000" b="1" i="1" u="none" strike="noStrike" baseline="0" dirty="0">
                <a:latin typeface="ElectraLTStd-Cursive"/>
              </a:rPr>
              <a:t>social ads</a:t>
            </a:r>
            <a:r>
              <a:rPr lang="en-IN" sz="2000" b="1" i="0" u="none" strike="noStrike" baseline="0" dirty="0">
                <a:latin typeface="ElectraLTStd-Regular"/>
              </a:rPr>
              <a:t>) and </a:t>
            </a:r>
            <a:r>
              <a:rPr lang="en-IN" sz="2000" b="1" i="1" u="none" strike="noStrike" baseline="0" dirty="0">
                <a:latin typeface="ElectraLTStd-Cursive"/>
              </a:rPr>
              <a:t>social apps</a:t>
            </a:r>
            <a:r>
              <a:rPr lang="en-IN" sz="2000" b="0" i="0" u="none" strike="noStrike" baseline="0" dirty="0">
                <a:latin typeface="ElectraLTStd-Regular"/>
              </a:rPr>
              <a:t>.</a:t>
            </a:r>
          </a:p>
          <a:p>
            <a:pPr algn="l"/>
            <a:r>
              <a:rPr lang="en-IN" sz="2000" b="1" i="0" u="none" strike="noStrike" baseline="0" dirty="0">
                <a:solidFill>
                  <a:srgbClr val="5ADA00"/>
                </a:solidFill>
                <a:latin typeface="SerifaStd-Bold"/>
              </a:rPr>
              <a:t>Market Research</a:t>
            </a:r>
          </a:p>
          <a:p>
            <a:pPr algn="l"/>
            <a:r>
              <a:rPr lang="en-IN" sz="2000" b="0" i="0" u="none" strike="noStrike" baseline="0" dirty="0">
                <a:solidFill>
                  <a:srgbClr val="000000"/>
                </a:solidFill>
                <a:latin typeface="ElectraLTStd-Regular"/>
              </a:rPr>
              <a:t>Traditionally, marketing professionals used demographics compiled by market research fi rms as one of their primary tools to identify and target potential customers.</a:t>
            </a:r>
            <a:endParaRPr lang="en-IN" sz="2000" b="0" i="0" u="none" strike="noStrike" baseline="0" dirty="0">
              <a:latin typeface="ElectraLTStd-Regular"/>
            </a:endParaRPr>
          </a:p>
          <a:p>
            <a:pPr algn="l"/>
            <a:r>
              <a:rPr lang="en-IN" sz="2000" b="0" i="0" u="none" strike="noStrike" baseline="0" dirty="0">
                <a:latin typeface="ElectraLTStd-Regular"/>
              </a:rPr>
              <a:t>Obtaining this information was time-consuming and costly, because marketing professionals had to ask potential customers to provide it. Today, however, members of social networks provide this information voluntarily on their pages!</a:t>
            </a:r>
            <a:endParaRPr lang="en-IN" sz="2000" dirty="0"/>
          </a:p>
        </p:txBody>
      </p:sp>
    </p:spTree>
    <p:extLst>
      <p:ext uri="{BB962C8B-B14F-4D97-AF65-F5344CB8AC3E}">
        <p14:creationId xmlns:p14="http://schemas.microsoft.com/office/powerpoint/2010/main" val="3577843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08474-E305-42AB-8135-7979C86381C1}"/>
              </a:ext>
            </a:extLst>
          </p:cNvPr>
          <p:cNvSpPr>
            <a:spLocks noGrp="1"/>
          </p:cNvSpPr>
          <p:nvPr>
            <p:ph type="title"/>
          </p:nvPr>
        </p:nvSpPr>
        <p:spPr>
          <a:xfrm>
            <a:off x="581192" y="702156"/>
            <a:ext cx="11029616" cy="649566"/>
          </a:xfrm>
        </p:spPr>
        <p:txBody>
          <a:bodyPr/>
          <a:lstStyle/>
          <a:p>
            <a:r>
              <a:rPr lang="en-IN" b="1" i="0" u="none" strike="noStrike" baseline="0" dirty="0">
                <a:latin typeface="ElectraLTStd-Bold"/>
              </a:rPr>
              <a:t>Marketing</a:t>
            </a:r>
            <a:endParaRPr lang="en-IN" dirty="0"/>
          </a:p>
        </p:txBody>
      </p:sp>
      <p:sp>
        <p:nvSpPr>
          <p:cNvPr id="3" name="Content Placeholder 2">
            <a:extLst>
              <a:ext uri="{FF2B5EF4-FFF2-40B4-BE49-F238E27FC236}">
                <a16:creationId xmlns:a16="http://schemas.microsoft.com/office/drawing/2014/main" id="{F8BDEE2C-8A1D-4AC7-81A8-201ED6DE10A5}"/>
              </a:ext>
            </a:extLst>
          </p:cNvPr>
          <p:cNvSpPr>
            <a:spLocks noGrp="1"/>
          </p:cNvSpPr>
          <p:nvPr>
            <p:ph idx="1"/>
          </p:nvPr>
        </p:nvSpPr>
        <p:spPr>
          <a:xfrm>
            <a:off x="501679" y="1696277"/>
            <a:ext cx="11029615" cy="4903305"/>
          </a:xfrm>
        </p:spPr>
        <p:txBody>
          <a:bodyPr>
            <a:normAutofit fontScale="85000" lnSpcReduction="20000"/>
          </a:bodyPr>
          <a:lstStyle/>
          <a:p>
            <a:pPr algn="l"/>
            <a:endParaRPr lang="en-IN" sz="2000" b="0" i="0" u="none" strike="noStrike" baseline="0" dirty="0">
              <a:latin typeface="ElectraLTStd-Regular"/>
            </a:endParaRPr>
          </a:p>
          <a:p>
            <a:pPr algn="l"/>
            <a:endParaRPr lang="en-IN" sz="2000" b="0" i="0" u="none" strike="noStrike" baseline="0" dirty="0">
              <a:latin typeface="ElectraLTStd-Regular"/>
            </a:endParaRPr>
          </a:p>
          <a:p>
            <a:pPr algn="l"/>
            <a:r>
              <a:rPr lang="en-IN" sz="2400" b="0" i="0" u="none" strike="noStrike" baseline="0" dirty="0">
                <a:latin typeface="ElectraLTStd-Regular"/>
              </a:rPr>
              <a:t>Companies are utilizing social computing tools to obtain feedback from customers. This trend is referred to as </a:t>
            </a:r>
            <a:r>
              <a:rPr lang="en-IN" sz="2400" b="1" i="1" u="none" strike="noStrike" baseline="0" dirty="0">
                <a:solidFill>
                  <a:srgbClr val="7030A0"/>
                </a:solidFill>
                <a:latin typeface="ElectraLTStd-Cursive"/>
              </a:rPr>
              <a:t>conversational marketing</a:t>
            </a:r>
            <a:r>
              <a:rPr lang="en-IN" sz="2400" b="0" i="0" u="none" strike="noStrike" baseline="0" dirty="0">
                <a:latin typeface="ElectraLTStd-Regular"/>
              </a:rPr>
              <a:t>.</a:t>
            </a:r>
          </a:p>
          <a:p>
            <a:pPr algn="l"/>
            <a:r>
              <a:rPr lang="en-IN" sz="2400" b="0" i="0" u="none" strike="noStrike" baseline="0" dirty="0">
                <a:latin typeface="ElectraLTStd-Regular"/>
              </a:rPr>
              <a:t>As a result of this strategy, customer reviews are emerging as prime locations for online shoppers to visit. Approximately 90% of consumers consult reviews before making an online purchase, and almost two-thirds are more likely to purchase from a site that offers ratings and reviews.</a:t>
            </a:r>
          </a:p>
          <a:p>
            <a:pPr algn="l"/>
            <a:r>
              <a:rPr lang="en-IN" sz="2400" b="1" i="0" u="none" strike="noStrike" baseline="0" dirty="0">
                <a:solidFill>
                  <a:srgbClr val="5ADA00"/>
                </a:solidFill>
                <a:latin typeface="SerifaStd-Bold"/>
              </a:rPr>
              <a:t>Conducting Market Research Using Social Networks</a:t>
            </a:r>
          </a:p>
          <a:p>
            <a:pPr algn="l"/>
            <a:r>
              <a:rPr lang="en-IN" sz="2400" b="0" i="0" u="none" strike="noStrike" baseline="0" dirty="0">
                <a:solidFill>
                  <a:srgbClr val="000000"/>
                </a:solidFill>
                <a:latin typeface="ElectraLTStd-Regular"/>
              </a:rPr>
              <a:t>Customer sentiment expressed on Twitter, Facebook, and similar sites represents an incredibly valuable source of information for companies. Customer activities on social networking sites generate huge amounts of data that must be analyzed, so that management can conduct better marketing campaigns and improve their product design and their service offerings. The monitoring, collection, and analysis of socially generated data, and the resultant strategic decisions are combined in a process known as </a:t>
            </a:r>
            <a:r>
              <a:rPr lang="en-IN" sz="2400" b="1" i="0" u="none" strike="noStrike" baseline="0" dirty="0">
                <a:solidFill>
                  <a:srgbClr val="000000"/>
                </a:solidFill>
                <a:latin typeface="ElectraLTStd-Bold"/>
              </a:rPr>
              <a:t>social intelligence</a:t>
            </a:r>
            <a:endParaRPr lang="en-IN" sz="2400" b="0" i="0" u="none" strike="noStrike" baseline="0" dirty="0">
              <a:latin typeface="ElectraLTStd-Regular"/>
            </a:endParaRPr>
          </a:p>
          <a:p>
            <a:pPr algn="l"/>
            <a:endParaRPr lang="en-IN" sz="1800" b="0" i="0" u="none" strike="noStrike" baseline="0" dirty="0">
              <a:latin typeface="ElectraLTStd-Regular"/>
            </a:endParaRPr>
          </a:p>
          <a:p>
            <a:pPr algn="l"/>
            <a:endParaRPr lang="en-IN" sz="1800" b="0" i="0" u="none" strike="noStrike" baseline="0" dirty="0">
              <a:latin typeface="ElectraLTStd-Regular"/>
            </a:endParaRPr>
          </a:p>
          <a:p>
            <a:pPr algn="l"/>
            <a:endParaRPr lang="en-IN" dirty="0"/>
          </a:p>
        </p:txBody>
      </p:sp>
    </p:spTree>
    <p:extLst>
      <p:ext uri="{BB962C8B-B14F-4D97-AF65-F5344CB8AC3E}">
        <p14:creationId xmlns:p14="http://schemas.microsoft.com/office/powerpoint/2010/main" val="1983978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 calcmode="lin" valueType="num">
                                      <p:cBhvr additive="base">
                                        <p:cTn id="1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69864-FC48-4E79-8478-C530AB6B8273}"/>
              </a:ext>
            </a:extLst>
          </p:cNvPr>
          <p:cNvSpPr>
            <a:spLocks noGrp="1"/>
          </p:cNvSpPr>
          <p:nvPr>
            <p:ph type="title"/>
          </p:nvPr>
        </p:nvSpPr>
        <p:spPr>
          <a:xfrm>
            <a:off x="581192" y="702156"/>
            <a:ext cx="11029616" cy="861601"/>
          </a:xfrm>
        </p:spPr>
        <p:txBody>
          <a:bodyPr/>
          <a:lstStyle/>
          <a:p>
            <a:r>
              <a:rPr lang="en-IN" sz="1800" b="1" i="0" u="none" strike="noStrike" baseline="0" dirty="0">
                <a:latin typeface="ElectraLTStd-Bold"/>
              </a:rPr>
              <a:t>Social Computing in Business: </a:t>
            </a:r>
            <a:r>
              <a:rPr lang="en-IN" sz="1800" b="1" i="0" u="none" strike="noStrike" baseline="0" dirty="0">
                <a:solidFill>
                  <a:srgbClr val="C00000"/>
                </a:solidFill>
                <a:latin typeface="ElectraLTStd-Bold"/>
              </a:rPr>
              <a:t>Customer</a:t>
            </a:r>
            <a:br>
              <a:rPr lang="en-IN" sz="1800" b="1" i="0" u="none" strike="noStrike" baseline="0" dirty="0">
                <a:solidFill>
                  <a:srgbClr val="C00000"/>
                </a:solidFill>
                <a:latin typeface="ElectraLTStd-Bold"/>
              </a:rPr>
            </a:br>
            <a:r>
              <a:rPr lang="en-IN" sz="1800" b="1" i="0" u="none" strike="noStrike" baseline="0" dirty="0">
                <a:solidFill>
                  <a:srgbClr val="C00000"/>
                </a:solidFill>
                <a:latin typeface="ElectraLTStd-Bold"/>
              </a:rPr>
              <a:t>Relationship Management</a:t>
            </a:r>
            <a:endParaRPr lang="en-IN" dirty="0">
              <a:solidFill>
                <a:srgbClr val="C00000"/>
              </a:solidFill>
            </a:endParaRPr>
          </a:p>
        </p:txBody>
      </p:sp>
      <p:sp>
        <p:nvSpPr>
          <p:cNvPr id="3" name="Content Placeholder 2">
            <a:extLst>
              <a:ext uri="{FF2B5EF4-FFF2-40B4-BE49-F238E27FC236}">
                <a16:creationId xmlns:a16="http://schemas.microsoft.com/office/drawing/2014/main" id="{2E5B6623-B4B4-4E84-8F5A-F898F370311E}"/>
              </a:ext>
            </a:extLst>
          </p:cNvPr>
          <p:cNvSpPr>
            <a:spLocks noGrp="1"/>
          </p:cNvSpPr>
          <p:nvPr>
            <p:ph idx="1"/>
          </p:nvPr>
        </p:nvSpPr>
        <p:spPr>
          <a:xfrm>
            <a:off x="567940" y="1930046"/>
            <a:ext cx="11029615" cy="3914162"/>
          </a:xfrm>
        </p:spPr>
        <p:txBody>
          <a:bodyPr>
            <a:normAutofit/>
          </a:bodyPr>
          <a:lstStyle/>
          <a:p>
            <a:pPr algn="l"/>
            <a:r>
              <a:rPr lang="en-IN" sz="2000" b="0" i="0" u="none" strike="noStrike" baseline="0" dirty="0">
                <a:latin typeface="ElectraLTStd-Regular"/>
              </a:rPr>
              <a:t>Customers are now incredibly empowered. Companies are closely monitoring social computing not only because they are mindful of the negative comments posted by social network members but also because they see an opportunity to involve customers proactively to reduce problems by improved customer service.</a:t>
            </a:r>
          </a:p>
          <a:p>
            <a:r>
              <a:rPr lang="en-IN" sz="2000" dirty="0"/>
              <a:t>Empowered customers know how to </a:t>
            </a:r>
            <a:r>
              <a:rPr lang="en-IN" sz="2000" i="1" dirty="0"/>
              <a:t>use the wisdom and power of crowds and communities </a:t>
            </a:r>
            <a:r>
              <a:rPr lang="en-IN" sz="2000" dirty="0"/>
              <a:t>to their benefit. These customers choose how they interact with companies and brands, and they have elevated expectations.</a:t>
            </a:r>
          </a:p>
          <a:p>
            <a:r>
              <a:rPr lang="en-IN" sz="2000" dirty="0"/>
              <a:t>Businesses must respond to customers quickly and accurately. Fortunately, social computing provides many opportunities for businesses to do just that, thereby giving businesses the opportunity to turn disgruntled customers into champions for the firm.</a:t>
            </a:r>
          </a:p>
        </p:txBody>
      </p:sp>
    </p:spTree>
    <p:extLst>
      <p:ext uri="{BB962C8B-B14F-4D97-AF65-F5344CB8AC3E}">
        <p14:creationId xmlns:p14="http://schemas.microsoft.com/office/powerpoint/2010/main" val="239640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BA1D5-D961-467C-8BE5-7E7124CF9672}"/>
              </a:ext>
            </a:extLst>
          </p:cNvPr>
          <p:cNvSpPr>
            <a:spLocks noGrp="1"/>
          </p:cNvSpPr>
          <p:nvPr>
            <p:ph type="title"/>
          </p:nvPr>
        </p:nvSpPr>
        <p:spPr/>
        <p:txBody>
          <a:bodyPr/>
          <a:lstStyle/>
          <a:p>
            <a:r>
              <a:rPr lang="en-IN" sz="2800" b="1" i="0" u="none" strike="noStrike" baseline="0" dirty="0">
                <a:latin typeface="ElectraLTStd-Bold"/>
              </a:rPr>
              <a:t>Social Computing in Business: </a:t>
            </a:r>
            <a:r>
              <a:rPr lang="en-IN" b="1" i="0" u="none" strike="noStrike" baseline="0" dirty="0">
                <a:solidFill>
                  <a:srgbClr val="C00000"/>
                </a:solidFill>
                <a:latin typeface="ElectraLTStd-Bold"/>
              </a:rPr>
              <a:t>Human Resource Management</a:t>
            </a:r>
            <a:endParaRPr lang="en-IN" dirty="0">
              <a:solidFill>
                <a:srgbClr val="C00000"/>
              </a:solidFill>
            </a:endParaRPr>
          </a:p>
        </p:txBody>
      </p:sp>
      <p:sp>
        <p:nvSpPr>
          <p:cNvPr id="3" name="Content Placeholder 2">
            <a:extLst>
              <a:ext uri="{FF2B5EF4-FFF2-40B4-BE49-F238E27FC236}">
                <a16:creationId xmlns:a16="http://schemas.microsoft.com/office/drawing/2014/main" id="{9491A5DE-FB2E-4C38-80F8-66488A3ECBE6}"/>
              </a:ext>
            </a:extLst>
          </p:cNvPr>
          <p:cNvSpPr>
            <a:spLocks noGrp="1"/>
          </p:cNvSpPr>
          <p:nvPr>
            <p:ph idx="1"/>
          </p:nvPr>
        </p:nvSpPr>
        <p:spPr/>
        <p:txBody>
          <a:bodyPr>
            <a:normAutofit lnSpcReduction="10000"/>
          </a:bodyPr>
          <a:lstStyle/>
          <a:p>
            <a:pPr algn="l"/>
            <a:r>
              <a:rPr lang="en-IN" sz="2000" b="1" i="1" u="none" strike="noStrike" baseline="0" dirty="0">
                <a:latin typeface="ElectraLTStd-Cursive"/>
              </a:rPr>
              <a:t>Recruiting:</a:t>
            </a:r>
            <a:r>
              <a:rPr lang="en-IN" sz="2000" b="0" i="1" u="none" strike="noStrike" baseline="0" dirty="0">
                <a:latin typeface="ElectraLTStd-Cursive"/>
              </a:rPr>
              <a:t> </a:t>
            </a:r>
            <a:r>
              <a:rPr lang="en-IN" sz="2000" b="0" i="0" u="none" strike="noStrike" baseline="0" dirty="0">
                <a:latin typeface="ElectraLTStd-Regular"/>
              </a:rPr>
              <a:t>Both recruiters and job seekers are moving to online social networks as new recruiting platforms. Enterprise recruiters are scanning online social networks, blogs, and other social resources to identify and find information about potential employees. If job seekers are online and active, there is a good chance that they will be seen by recruiters. </a:t>
            </a:r>
          </a:p>
          <a:p>
            <a:pPr algn="l"/>
            <a:r>
              <a:rPr lang="en-IN" sz="2000" b="0" i="0" u="none" strike="noStrike" baseline="0" dirty="0">
                <a:latin typeface="ElectraLTStd-Regular"/>
              </a:rPr>
              <a:t>In addition, on social networks there are many passive job seekers—people who are employed but would take a better job if it appeared. So, it is important that both active and passive job seekers maintain profiles online that truly reflect them.</a:t>
            </a:r>
          </a:p>
          <a:p>
            <a:pPr algn="l"/>
            <a:r>
              <a:rPr lang="en-IN" sz="2000" b="1" i="1" u="none" strike="noStrike" baseline="0" dirty="0">
                <a:latin typeface="ElectraLTStd-Cursive"/>
              </a:rPr>
              <a:t>Employee development</a:t>
            </a:r>
            <a:r>
              <a:rPr lang="en-IN" sz="2000" b="0" i="1" u="none" strike="noStrike" baseline="0" dirty="0">
                <a:latin typeface="ElectraLTStd-Cursive"/>
              </a:rPr>
              <a:t>: </a:t>
            </a:r>
            <a:r>
              <a:rPr lang="en-IN" sz="2000" b="0" i="0" u="none" strike="noStrike" baseline="0" dirty="0">
                <a:latin typeface="ElectraLTStd-Regular"/>
              </a:rPr>
              <a:t>HR managers are using social tools to build relationships with employees. As HR managers learn more about employees, they can help them become more engaged and excited about their work.</a:t>
            </a:r>
            <a:endParaRPr lang="en-IN" sz="2000" dirty="0"/>
          </a:p>
        </p:txBody>
      </p:sp>
    </p:spTree>
    <p:extLst>
      <p:ext uri="{BB962C8B-B14F-4D97-AF65-F5344CB8AC3E}">
        <p14:creationId xmlns:p14="http://schemas.microsoft.com/office/powerpoint/2010/main" val="2684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1000"/>
                                        <p:tgtEl>
                                          <p:spTgt spid="3">
                                            <p:txEl>
                                              <p:pRg st="1" end="1"/>
                                            </p:txEl>
                                          </p:spTgt>
                                        </p:tgtEl>
                                      </p:cBhvr>
                                    </p:animEffect>
                                    <p:anim calcmode="lin" valueType="num">
                                      <p:cBhvr>
                                        <p:cTn id="1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0B266-BE55-4061-89CA-9191C67BFB3D}"/>
              </a:ext>
            </a:extLst>
          </p:cNvPr>
          <p:cNvSpPr>
            <a:spLocks noGrp="1"/>
          </p:cNvSpPr>
          <p:nvPr>
            <p:ph type="title"/>
          </p:nvPr>
        </p:nvSpPr>
        <p:spPr>
          <a:xfrm>
            <a:off x="581192" y="702156"/>
            <a:ext cx="11029616" cy="888105"/>
          </a:xfrm>
        </p:spPr>
        <p:txBody>
          <a:bodyPr>
            <a:normAutofit/>
          </a:bodyPr>
          <a:lstStyle/>
          <a:p>
            <a:r>
              <a:rPr lang="en-IN" sz="3200" b="1" i="0" u="none" strike="noStrike" baseline="0" dirty="0">
                <a:solidFill>
                  <a:srgbClr val="0070C0"/>
                </a:solidFill>
                <a:latin typeface="ElectraLTStd-Regular"/>
              </a:rPr>
              <a:t>Why Social computing?</a:t>
            </a:r>
            <a:endParaRPr lang="en-IN" sz="3200" b="1" dirty="0">
              <a:solidFill>
                <a:srgbClr val="0070C0"/>
              </a:solidFill>
            </a:endParaRPr>
          </a:p>
        </p:txBody>
      </p:sp>
      <p:sp>
        <p:nvSpPr>
          <p:cNvPr id="3" name="Content Placeholder 2">
            <a:extLst>
              <a:ext uri="{FF2B5EF4-FFF2-40B4-BE49-F238E27FC236}">
                <a16:creationId xmlns:a16="http://schemas.microsoft.com/office/drawing/2014/main" id="{F6443F1F-D29C-4EAE-89AD-94740C63129F}"/>
              </a:ext>
            </a:extLst>
          </p:cNvPr>
          <p:cNvSpPr>
            <a:spLocks noGrp="1"/>
          </p:cNvSpPr>
          <p:nvPr>
            <p:ph idx="1"/>
          </p:nvPr>
        </p:nvSpPr>
        <p:spPr>
          <a:xfrm>
            <a:off x="581192" y="1934817"/>
            <a:ext cx="11029615" cy="4040533"/>
          </a:xfrm>
        </p:spPr>
        <p:txBody>
          <a:bodyPr>
            <a:normAutofit/>
          </a:bodyPr>
          <a:lstStyle/>
          <a:p>
            <a:pPr algn="l"/>
            <a:r>
              <a:rPr lang="en-IN" sz="2200" b="0" i="0" u="none" strike="noStrike" baseline="0" dirty="0">
                <a:latin typeface="ElectraLTStd-Regular"/>
              </a:rPr>
              <a:t>Social computing is focused on </a:t>
            </a:r>
            <a:r>
              <a:rPr lang="en-IN" sz="2200" b="1" i="0" u="none" strike="noStrike" baseline="0" dirty="0">
                <a:latin typeface="ElectraLTStd-Regular"/>
              </a:rPr>
              <a:t>improving collaboration and interaction </a:t>
            </a:r>
            <a:r>
              <a:rPr lang="en-IN" sz="2200" b="0" i="0" u="none" strike="noStrike" baseline="0" dirty="0">
                <a:latin typeface="ElectraLTStd-Regular"/>
              </a:rPr>
              <a:t>among people and on </a:t>
            </a:r>
            <a:r>
              <a:rPr lang="en-IN" sz="2200" b="0" i="0" u="sng" strike="noStrike" baseline="0" dirty="0">
                <a:latin typeface="ElectraLTStd-Regular"/>
              </a:rPr>
              <a:t>encouraging user-generated content</a:t>
            </a:r>
            <a:r>
              <a:rPr lang="en-IN" sz="2200" b="0" i="0" u="none" strike="noStrike" baseline="0" dirty="0">
                <a:latin typeface="ElectraLTStd-Regular"/>
              </a:rPr>
              <a:t>.</a:t>
            </a:r>
          </a:p>
          <a:p>
            <a:pPr algn="l"/>
            <a:r>
              <a:rPr lang="en-IN" sz="2200" b="0" i="0" u="none" strike="noStrike" baseline="0" dirty="0">
                <a:latin typeface="ElectraLTStd-Regular"/>
              </a:rPr>
              <a:t>Significantly, in social computing, social information is not anonymous. Rather, it is important precisely because it is </a:t>
            </a:r>
            <a:r>
              <a:rPr lang="en-IN" sz="2200" b="0" i="0" u="none" strike="noStrike" baseline="0" dirty="0">
                <a:solidFill>
                  <a:srgbClr val="FF0000"/>
                </a:solidFill>
                <a:latin typeface="ElectraLTStd-Regular"/>
              </a:rPr>
              <a:t>linked to particular individuals, who in turn are linked to their own networks of individuals.</a:t>
            </a:r>
          </a:p>
          <a:p>
            <a:pPr algn="l"/>
            <a:r>
              <a:rPr lang="en-IN" sz="2200" b="0" i="0" u="none" strike="noStrike" baseline="0" dirty="0">
                <a:latin typeface="ElectraLTStd-Regular"/>
              </a:rPr>
              <a:t>Social computing makes socially produced information available to everyone</a:t>
            </a:r>
          </a:p>
          <a:p>
            <a:pPr algn="l"/>
            <a:r>
              <a:rPr lang="en-IN" sz="2200" b="0" i="0" u="none" strike="noStrike" baseline="0" dirty="0">
                <a:latin typeface="ElectraLTStd-Regular"/>
              </a:rPr>
              <a:t>In social computing, users, rather than organizations, </a:t>
            </a:r>
            <a:r>
              <a:rPr lang="en-IN" sz="2200" b="1" i="0" u="none" strike="noStrike" baseline="0" dirty="0">
                <a:latin typeface="ElectraLTStd-Regular"/>
              </a:rPr>
              <a:t>produce, control, use, and manage content</a:t>
            </a:r>
            <a:r>
              <a:rPr lang="en-IN" sz="2200" b="0" i="0" u="none" strike="noStrike" baseline="0" dirty="0">
                <a:latin typeface="ElectraLTStd-Regular"/>
              </a:rPr>
              <a:t> via interactive communications and collaboration.</a:t>
            </a:r>
            <a:endParaRPr lang="en-IN" sz="2200" dirty="0">
              <a:solidFill>
                <a:srgbClr val="FF0000"/>
              </a:solidFill>
            </a:endParaRPr>
          </a:p>
        </p:txBody>
      </p:sp>
    </p:spTree>
    <p:extLst>
      <p:ext uri="{BB962C8B-B14F-4D97-AF65-F5344CB8AC3E}">
        <p14:creationId xmlns:p14="http://schemas.microsoft.com/office/powerpoint/2010/main" val="909943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E807D-C530-4DC3-91AC-8D642D085C4F}"/>
              </a:ext>
            </a:extLst>
          </p:cNvPr>
          <p:cNvSpPr>
            <a:spLocks noGrp="1"/>
          </p:cNvSpPr>
          <p:nvPr>
            <p:ph type="title"/>
          </p:nvPr>
        </p:nvSpPr>
        <p:spPr>
          <a:xfrm>
            <a:off x="581192" y="702156"/>
            <a:ext cx="11029616" cy="888105"/>
          </a:xfrm>
        </p:spPr>
        <p:txBody>
          <a:bodyPr/>
          <a:lstStyle/>
          <a:p>
            <a:r>
              <a:rPr lang="en-US" dirty="0">
                <a:solidFill>
                  <a:srgbClr val="002060"/>
                </a:solidFill>
              </a:rPr>
              <a:t>SC and Business</a:t>
            </a:r>
            <a:endParaRPr lang="en-IN" dirty="0">
              <a:solidFill>
                <a:srgbClr val="002060"/>
              </a:solidFill>
            </a:endParaRPr>
          </a:p>
        </p:txBody>
      </p:sp>
      <p:sp>
        <p:nvSpPr>
          <p:cNvPr id="3" name="Content Placeholder 2">
            <a:extLst>
              <a:ext uri="{FF2B5EF4-FFF2-40B4-BE49-F238E27FC236}">
                <a16:creationId xmlns:a16="http://schemas.microsoft.com/office/drawing/2014/main" id="{3798AB58-0FA3-46EE-B08C-FCB638C7699F}"/>
              </a:ext>
            </a:extLst>
          </p:cNvPr>
          <p:cNvSpPr>
            <a:spLocks noGrp="1"/>
          </p:cNvSpPr>
          <p:nvPr>
            <p:ph idx="1"/>
          </p:nvPr>
        </p:nvSpPr>
        <p:spPr>
          <a:xfrm>
            <a:off x="581192" y="1662545"/>
            <a:ext cx="11029615" cy="4904510"/>
          </a:xfrm>
        </p:spPr>
        <p:txBody>
          <a:bodyPr>
            <a:normAutofit/>
          </a:bodyPr>
          <a:lstStyle/>
          <a:p>
            <a:pPr algn="l"/>
            <a:r>
              <a:rPr lang="en-IN" sz="2200" b="0" i="0" u="none" strike="noStrike" baseline="0" dirty="0">
                <a:latin typeface="ElectraLTStd-Regular"/>
              </a:rPr>
              <a:t>The world is becoming more </a:t>
            </a:r>
            <a:r>
              <a:rPr lang="en-IN" sz="2200" b="1" i="0" u="none" strike="noStrike" baseline="0" dirty="0">
                <a:solidFill>
                  <a:srgbClr val="7030A0"/>
                </a:solidFill>
                <a:latin typeface="ElectraLTStd-Regular"/>
              </a:rPr>
              <a:t>democratic and reflective </a:t>
            </a:r>
            <a:r>
              <a:rPr lang="en-IN" sz="2200" b="0" i="0" u="none" strike="noStrike" baseline="0" dirty="0">
                <a:latin typeface="ElectraLTStd-Regular"/>
              </a:rPr>
              <a:t>of the will of ordinary people, enabled by the power of social computing.</a:t>
            </a:r>
          </a:p>
          <a:p>
            <a:pPr algn="l"/>
            <a:r>
              <a:rPr lang="en-IN" sz="2200" b="0" i="0" u="none" strike="noStrike" baseline="0" dirty="0">
                <a:latin typeface="ElectraLTStd-Regular"/>
              </a:rPr>
              <a:t>On the one hand, social power can help keep a company vital and can enable customers and employee activists to become </a:t>
            </a:r>
            <a:r>
              <a:rPr lang="en-IN" sz="2200" b="1" i="0" u="none" strike="noStrike" baseline="0" dirty="0">
                <a:solidFill>
                  <a:srgbClr val="7030A0"/>
                </a:solidFill>
                <a:latin typeface="ElectraLTStd-Regular"/>
              </a:rPr>
              <a:t>a source of creativity, innovation, and new ideas </a:t>
            </a:r>
            <a:r>
              <a:rPr lang="en-IN" sz="2200" b="0" i="0" u="none" strike="noStrike" baseline="0" dirty="0">
                <a:latin typeface="ElectraLTStd-Regular"/>
              </a:rPr>
              <a:t>that will move a company forward.</a:t>
            </a:r>
          </a:p>
          <a:p>
            <a:pPr algn="l"/>
            <a:r>
              <a:rPr lang="en-IN" sz="2200" b="0" i="0" u="none" strike="noStrike" baseline="0" dirty="0">
                <a:latin typeface="ElectraLTStd-Regular"/>
              </a:rPr>
              <a:t>On the other hand, companies that show insensitivity toward customers or employees quickly find themselves on a downward slide.</a:t>
            </a:r>
          </a:p>
          <a:p>
            <a:pPr algn="l"/>
            <a:r>
              <a:rPr lang="en-IN" sz="2200" b="0" i="0" u="none" strike="noStrike" baseline="0" dirty="0">
                <a:solidFill>
                  <a:srgbClr val="002060"/>
                </a:solidFill>
                <a:latin typeface="ElectraLTStd-Regular"/>
              </a:rPr>
              <a:t>For example, customers who do not like a product or service can quickly broadcast their disapproval. </a:t>
            </a:r>
          </a:p>
          <a:p>
            <a:pPr algn="l"/>
            <a:r>
              <a:rPr lang="en-IN" sz="2200" b="0" i="0" u="none" strike="noStrike" baseline="0" dirty="0">
                <a:solidFill>
                  <a:srgbClr val="002060"/>
                </a:solidFill>
                <a:latin typeface="ElectraLTStd-Regular"/>
              </a:rPr>
              <a:t>Another example is that prospective employees do not have to take their employers at their word for what life is like at their companies</a:t>
            </a:r>
            <a:endParaRPr lang="en-IN" sz="2200" dirty="0">
              <a:solidFill>
                <a:srgbClr val="002060"/>
              </a:solidFill>
            </a:endParaRPr>
          </a:p>
        </p:txBody>
      </p:sp>
    </p:spTree>
    <p:extLst>
      <p:ext uri="{BB962C8B-B14F-4D97-AF65-F5344CB8AC3E}">
        <p14:creationId xmlns:p14="http://schemas.microsoft.com/office/powerpoint/2010/main" val="2205690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B2844-C02A-46C8-9105-BEA7D2F1719A}"/>
              </a:ext>
            </a:extLst>
          </p:cNvPr>
          <p:cNvSpPr>
            <a:spLocks noGrp="1"/>
          </p:cNvSpPr>
          <p:nvPr>
            <p:ph type="title"/>
          </p:nvPr>
        </p:nvSpPr>
        <p:spPr>
          <a:xfrm>
            <a:off x="581192" y="702156"/>
            <a:ext cx="11029616" cy="755583"/>
          </a:xfrm>
        </p:spPr>
        <p:txBody>
          <a:bodyPr>
            <a:normAutofit/>
          </a:bodyPr>
          <a:lstStyle/>
          <a:p>
            <a:r>
              <a:rPr lang="en-IN" sz="3200" b="1" i="0" u="none" strike="noStrike" baseline="0" dirty="0">
                <a:solidFill>
                  <a:srgbClr val="002060"/>
                </a:solidFill>
                <a:latin typeface="ElectraLTStd-Regular"/>
              </a:rPr>
              <a:t>Businesses today AND social computing</a:t>
            </a:r>
            <a:endParaRPr lang="en-IN" sz="3200" b="1" dirty="0">
              <a:solidFill>
                <a:srgbClr val="002060"/>
              </a:solidFill>
            </a:endParaRPr>
          </a:p>
        </p:txBody>
      </p:sp>
      <p:sp>
        <p:nvSpPr>
          <p:cNvPr id="3" name="Content Placeholder 2">
            <a:extLst>
              <a:ext uri="{FF2B5EF4-FFF2-40B4-BE49-F238E27FC236}">
                <a16:creationId xmlns:a16="http://schemas.microsoft.com/office/drawing/2014/main" id="{2D850243-48D9-4E70-9750-8A3E50B2FB17}"/>
              </a:ext>
            </a:extLst>
          </p:cNvPr>
          <p:cNvSpPr>
            <a:spLocks noGrp="1"/>
          </p:cNvSpPr>
          <p:nvPr>
            <p:ph idx="1"/>
          </p:nvPr>
        </p:nvSpPr>
        <p:spPr>
          <a:xfrm>
            <a:off x="581192" y="1868557"/>
            <a:ext cx="11029615" cy="4106793"/>
          </a:xfrm>
        </p:spPr>
        <p:txBody>
          <a:bodyPr>
            <a:normAutofit/>
          </a:bodyPr>
          <a:lstStyle/>
          <a:p>
            <a:pPr algn="l"/>
            <a:r>
              <a:rPr lang="en-IN" sz="2200" b="0" i="0" u="none" strike="noStrike" baseline="0" dirty="0">
                <a:latin typeface="ElectraLTStd-Regular"/>
              </a:rPr>
              <a:t>Businesses today are using social computing in a variety of innovative ways, including </a:t>
            </a:r>
            <a:r>
              <a:rPr lang="en-IN" sz="2200" b="1" i="0" u="none" strike="noStrike" baseline="0" dirty="0">
                <a:latin typeface="ElectraLTStd-Regular"/>
              </a:rPr>
              <a:t>marketing, customer relationship management, and human resource management</a:t>
            </a:r>
            <a:r>
              <a:rPr lang="en-IN" sz="2200" b="0" i="0" u="none" strike="noStrike" baseline="0" dirty="0">
                <a:latin typeface="ElectraLTStd-Regular"/>
              </a:rPr>
              <a:t>.</a:t>
            </a:r>
          </a:p>
          <a:p>
            <a:pPr algn="l"/>
            <a:r>
              <a:rPr lang="en-IN" sz="2200" b="0" i="0" u="none" strike="noStrike" baseline="0" dirty="0">
                <a:latin typeface="ElectraLTStd-Regular"/>
              </a:rPr>
              <a:t>Organizations are using social computing in as many new ways as possible that an inclusive term for the use of social computing in business has emerged: </a:t>
            </a:r>
            <a:r>
              <a:rPr lang="en-IN" sz="2400" b="1" i="1" u="none" strike="noStrike" baseline="0" dirty="0">
                <a:solidFill>
                  <a:srgbClr val="C00000"/>
                </a:solidFill>
                <a:latin typeface="ElectraLTStd-Cursive"/>
              </a:rPr>
              <a:t>Social Commerce</a:t>
            </a:r>
            <a:r>
              <a:rPr lang="en-IN" sz="2200" b="0" i="0" u="none" strike="noStrike" baseline="0" dirty="0">
                <a:latin typeface="ElectraLTStd-Regular"/>
              </a:rPr>
              <a:t>.</a:t>
            </a:r>
          </a:p>
          <a:p>
            <a:pPr algn="l"/>
            <a:r>
              <a:rPr lang="en-IN" sz="2200" b="0" i="0" u="none" strike="noStrike" baseline="0" dirty="0">
                <a:solidFill>
                  <a:srgbClr val="002060"/>
                </a:solidFill>
                <a:latin typeface="ElectraLTStd-Regular"/>
              </a:rPr>
              <a:t>Social computing is facilitated by Web 2.0 tools and sites,  </a:t>
            </a:r>
          </a:p>
          <a:p>
            <a:pPr algn="l"/>
            <a:r>
              <a:rPr lang="en-IN" sz="2200" b="0" i="0" u="none" strike="noStrike" baseline="0" dirty="0">
                <a:solidFill>
                  <a:srgbClr val="002060"/>
                </a:solidFill>
                <a:latin typeface="ElectraLTStd-Regular"/>
              </a:rPr>
              <a:t>A diverse number of social commerce activities, including shopping, advertising, market research, customer relationship management, and human resource management.</a:t>
            </a:r>
            <a:endParaRPr lang="en-IN" sz="2200" dirty="0">
              <a:solidFill>
                <a:srgbClr val="002060"/>
              </a:solidFill>
            </a:endParaRPr>
          </a:p>
        </p:txBody>
      </p:sp>
    </p:spTree>
    <p:extLst>
      <p:ext uri="{BB962C8B-B14F-4D97-AF65-F5344CB8AC3E}">
        <p14:creationId xmlns:p14="http://schemas.microsoft.com/office/powerpoint/2010/main" val="680997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wipe(down)">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F0494-D262-4CF3-A16B-4E362B90F3B2}"/>
              </a:ext>
            </a:extLst>
          </p:cNvPr>
          <p:cNvSpPr>
            <a:spLocks noGrp="1"/>
          </p:cNvSpPr>
          <p:nvPr>
            <p:ph type="title"/>
          </p:nvPr>
        </p:nvSpPr>
        <p:spPr>
          <a:xfrm>
            <a:off x="581192" y="503373"/>
            <a:ext cx="11029616" cy="596557"/>
          </a:xfrm>
        </p:spPr>
        <p:txBody>
          <a:bodyPr>
            <a:normAutofit fontScale="90000"/>
          </a:bodyPr>
          <a:lstStyle/>
          <a:p>
            <a:r>
              <a:rPr lang="en-IN" sz="3600" b="1" i="0" u="none" strike="noStrike" baseline="0" dirty="0">
                <a:solidFill>
                  <a:schemeClr val="accent2">
                    <a:lumMod val="50000"/>
                  </a:schemeClr>
                </a:solidFill>
                <a:latin typeface="ElectraLTStd-Bold"/>
              </a:rPr>
              <a:t>Web 2.0</a:t>
            </a:r>
            <a:endParaRPr lang="en-IN" sz="3600" dirty="0">
              <a:solidFill>
                <a:schemeClr val="accent2">
                  <a:lumMod val="50000"/>
                </a:schemeClr>
              </a:solidFill>
            </a:endParaRPr>
          </a:p>
        </p:txBody>
      </p:sp>
      <p:pic>
        <p:nvPicPr>
          <p:cNvPr id="5" name="Content Placeholder 4">
            <a:extLst>
              <a:ext uri="{FF2B5EF4-FFF2-40B4-BE49-F238E27FC236}">
                <a16:creationId xmlns:a16="http://schemas.microsoft.com/office/drawing/2014/main" id="{C1AD6F6D-DD2A-48BE-B25B-8C017676E1BE}"/>
              </a:ext>
            </a:extLst>
          </p:cNvPr>
          <p:cNvPicPr>
            <a:picLocks noGrp="1" noChangeAspect="1"/>
          </p:cNvPicPr>
          <p:nvPr>
            <p:ph idx="1"/>
          </p:nvPr>
        </p:nvPicPr>
        <p:blipFill>
          <a:blip r:embed="rId2"/>
          <a:stretch>
            <a:fillRect/>
          </a:stretch>
        </p:blipFill>
        <p:spPr>
          <a:xfrm>
            <a:off x="617393" y="1091790"/>
            <a:ext cx="10726467" cy="5600557"/>
          </a:xfrm>
        </p:spPr>
      </p:pic>
    </p:spTree>
    <p:extLst>
      <p:ext uri="{BB962C8B-B14F-4D97-AF65-F5344CB8AC3E}">
        <p14:creationId xmlns:p14="http://schemas.microsoft.com/office/powerpoint/2010/main" val="1112761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36AD5-A5DC-4D8D-BF5F-9138DCC4E418}"/>
              </a:ext>
            </a:extLst>
          </p:cNvPr>
          <p:cNvSpPr>
            <a:spLocks noGrp="1"/>
          </p:cNvSpPr>
          <p:nvPr>
            <p:ph type="title"/>
          </p:nvPr>
        </p:nvSpPr>
        <p:spPr/>
        <p:txBody>
          <a:bodyPr/>
          <a:lstStyle/>
          <a:p>
            <a:r>
              <a:rPr lang="en-IN" b="1" dirty="0"/>
              <a:t>Web 2.0</a:t>
            </a:r>
            <a:endParaRPr lang="en-IN" dirty="0"/>
          </a:p>
        </p:txBody>
      </p:sp>
      <p:sp>
        <p:nvSpPr>
          <p:cNvPr id="3" name="Content Placeholder 2">
            <a:extLst>
              <a:ext uri="{FF2B5EF4-FFF2-40B4-BE49-F238E27FC236}">
                <a16:creationId xmlns:a16="http://schemas.microsoft.com/office/drawing/2014/main" id="{98AC7A8E-7382-4F8C-B728-36038BA1C08A}"/>
              </a:ext>
            </a:extLst>
          </p:cNvPr>
          <p:cNvSpPr>
            <a:spLocks noGrp="1"/>
          </p:cNvSpPr>
          <p:nvPr>
            <p:ph idx="1"/>
          </p:nvPr>
        </p:nvSpPr>
        <p:spPr>
          <a:xfrm>
            <a:off x="581192" y="1981200"/>
            <a:ext cx="11029615" cy="4017818"/>
          </a:xfrm>
        </p:spPr>
        <p:txBody>
          <a:bodyPr>
            <a:normAutofit fontScale="92500" lnSpcReduction="10000"/>
          </a:bodyPr>
          <a:lstStyle/>
          <a:p>
            <a:endParaRPr lang="en-IN" sz="2200" dirty="0"/>
          </a:p>
          <a:p>
            <a:r>
              <a:rPr lang="en-IN" sz="2200" b="1" dirty="0"/>
              <a:t>Web 2.0 </a:t>
            </a:r>
            <a:r>
              <a:rPr lang="en-IN" sz="2200" dirty="0"/>
              <a:t>is a loose collection of information technologies and applications, plus the Web sites that use them. These Web sites enrich the user experience by </a:t>
            </a:r>
            <a:r>
              <a:rPr lang="en-IN" sz="2200" b="1" dirty="0"/>
              <a:t>encouraging user participation, social interaction, and collaboration </a:t>
            </a:r>
          </a:p>
          <a:p>
            <a:r>
              <a:rPr lang="en-IN" sz="2200" dirty="0"/>
              <a:t>Web 2.0 sites often harness </a:t>
            </a:r>
            <a:r>
              <a:rPr lang="en-IN" sz="2200" b="1" dirty="0">
                <a:solidFill>
                  <a:schemeClr val="accent2">
                    <a:lumMod val="50000"/>
                  </a:schemeClr>
                </a:solidFill>
              </a:rPr>
              <a:t>collective </a:t>
            </a:r>
            <a:r>
              <a:rPr lang="en-IN" sz="2200" dirty="0">
                <a:solidFill>
                  <a:schemeClr val="accent2">
                    <a:lumMod val="50000"/>
                  </a:schemeClr>
                </a:solidFill>
              </a:rPr>
              <a:t>intelligence</a:t>
            </a:r>
            <a:r>
              <a:rPr lang="en-IN" sz="2200" b="1" dirty="0">
                <a:solidFill>
                  <a:schemeClr val="accent2">
                    <a:lumMod val="50000"/>
                  </a:schemeClr>
                </a:solidFill>
              </a:rPr>
              <a:t> </a:t>
            </a:r>
            <a:r>
              <a:rPr lang="en-IN" sz="2200" dirty="0"/>
              <a:t>(e.g., wikis); deliver </a:t>
            </a:r>
            <a:r>
              <a:rPr lang="en-IN" sz="2200" b="1" dirty="0">
                <a:solidFill>
                  <a:schemeClr val="accent2">
                    <a:lumMod val="50000"/>
                  </a:schemeClr>
                </a:solidFill>
              </a:rPr>
              <a:t>functionality as services</a:t>
            </a:r>
            <a:r>
              <a:rPr lang="en-IN" sz="2200" dirty="0"/>
              <a:t>, rather than packaged software (e.g., Web services); and feature </a:t>
            </a:r>
            <a:r>
              <a:rPr lang="en-IN" sz="2200" b="1" dirty="0">
                <a:solidFill>
                  <a:schemeClr val="accent2">
                    <a:lumMod val="50000"/>
                  </a:schemeClr>
                </a:solidFill>
              </a:rPr>
              <a:t>remixable applications and data</a:t>
            </a:r>
            <a:r>
              <a:rPr lang="en-IN" sz="2200" dirty="0"/>
              <a:t> (e.g., mashups). </a:t>
            </a:r>
          </a:p>
          <a:p>
            <a:r>
              <a:rPr lang="en-IN" sz="2200" dirty="0"/>
              <a:t>Web 2.0 information technology tools: </a:t>
            </a:r>
            <a:r>
              <a:rPr lang="en-IN" sz="2200" b="1" dirty="0">
                <a:solidFill>
                  <a:srgbClr val="002060"/>
                </a:solidFill>
              </a:rPr>
              <a:t>tagging, Really Simple Syndication (RSS), blogs, microblogs, and wikis</a:t>
            </a:r>
            <a:r>
              <a:rPr lang="en-IN" sz="2200" b="1" dirty="0"/>
              <a:t>. </a:t>
            </a:r>
          </a:p>
          <a:p>
            <a:r>
              <a:rPr lang="en-IN" sz="2200" dirty="0"/>
              <a:t>The two major types of Web 2.0 sites: </a:t>
            </a:r>
            <a:r>
              <a:rPr lang="en-IN" sz="2200" b="1" dirty="0"/>
              <a:t>social networking sites and mashups.</a:t>
            </a:r>
          </a:p>
          <a:p>
            <a:endParaRPr lang="en-IN" dirty="0"/>
          </a:p>
        </p:txBody>
      </p:sp>
    </p:spTree>
    <p:extLst>
      <p:ext uri="{BB962C8B-B14F-4D97-AF65-F5344CB8AC3E}">
        <p14:creationId xmlns:p14="http://schemas.microsoft.com/office/powerpoint/2010/main" val="1673866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wipe(down)">
                                      <p:cBhvr>
                                        <p:cTn id="17" dur="500"/>
                                        <p:tgtEl>
                                          <p:spTgt spid="3">
                                            <p:txEl>
                                              <p:pRg st="3" end="3"/>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wipe(down)">
                                      <p:cBhvr>
                                        <p:cTn id="20"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601B8-8263-4660-8336-626B985BF19D}"/>
              </a:ext>
            </a:extLst>
          </p:cNvPr>
          <p:cNvSpPr>
            <a:spLocks noGrp="1"/>
          </p:cNvSpPr>
          <p:nvPr>
            <p:ph type="title"/>
          </p:nvPr>
        </p:nvSpPr>
        <p:spPr>
          <a:xfrm>
            <a:off x="581192" y="702156"/>
            <a:ext cx="11029616" cy="861601"/>
          </a:xfrm>
        </p:spPr>
        <p:txBody>
          <a:bodyPr>
            <a:normAutofit/>
          </a:bodyPr>
          <a:lstStyle/>
          <a:p>
            <a:r>
              <a:rPr lang="en-IN" sz="3600" b="1" i="0" u="none" strike="noStrike" baseline="0" dirty="0">
                <a:solidFill>
                  <a:srgbClr val="5ADA00"/>
                </a:solidFill>
                <a:latin typeface="SerifaStd-Bold"/>
              </a:rPr>
              <a:t>Tagging</a:t>
            </a:r>
            <a:endParaRPr lang="en-IN" sz="3600" dirty="0"/>
          </a:p>
        </p:txBody>
      </p:sp>
      <p:sp>
        <p:nvSpPr>
          <p:cNvPr id="3" name="Content Placeholder 2">
            <a:extLst>
              <a:ext uri="{FF2B5EF4-FFF2-40B4-BE49-F238E27FC236}">
                <a16:creationId xmlns:a16="http://schemas.microsoft.com/office/drawing/2014/main" id="{42499BFE-0D7E-4A11-808D-1B6B451BC2D6}"/>
              </a:ext>
            </a:extLst>
          </p:cNvPr>
          <p:cNvSpPr>
            <a:spLocks noGrp="1"/>
          </p:cNvSpPr>
          <p:nvPr>
            <p:ph idx="1"/>
          </p:nvPr>
        </p:nvSpPr>
        <p:spPr>
          <a:xfrm>
            <a:off x="581192" y="1656523"/>
            <a:ext cx="11029615" cy="4585252"/>
          </a:xfrm>
        </p:spPr>
        <p:txBody>
          <a:bodyPr/>
          <a:lstStyle/>
          <a:p>
            <a:pPr algn="l"/>
            <a:r>
              <a:rPr lang="en-IN" sz="2100" b="0" i="0" u="none" strike="noStrike" baseline="0" dirty="0">
                <a:latin typeface="ElectraLTStd-Regular"/>
              </a:rPr>
              <a:t>A </a:t>
            </a:r>
            <a:r>
              <a:rPr lang="en-IN" sz="2100" b="1" i="0" u="none" strike="noStrike" baseline="0" dirty="0">
                <a:latin typeface="ElectraLTStd-Bold"/>
              </a:rPr>
              <a:t>tag </a:t>
            </a:r>
            <a:r>
              <a:rPr lang="en-IN" sz="2100" b="0" i="0" u="none" strike="noStrike" baseline="0" dirty="0">
                <a:latin typeface="ElectraLTStd-Regular"/>
              </a:rPr>
              <a:t>is a keyword or term that describes a piece of information—for example, a blog, a picture, an article, or a video clip.</a:t>
            </a:r>
          </a:p>
          <a:p>
            <a:pPr algn="l"/>
            <a:r>
              <a:rPr lang="en-IN" sz="2100" b="0" i="0" u="none" strike="noStrike" baseline="0" dirty="0">
                <a:latin typeface="ElectraLTStd-Regular"/>
              </a:rPr>
              <a:t>Tagging is the basis of </a:t>
            </a:r>
            <a:r>
              <a:rPr lang="en-IN" sz="2100" b="1" i="1" u="none" strike="noStrike" baseline="0" dirty="0">
                <a:solidFill>
                  <a:srgbClr val="0070C0"/>
                </a:solidFill>
                <a:latin typeface="ElectraLTStd-Cursive"/>
              </a:rPr>
              <a:t>folksonomies</a:t>
            </a:r>
            <a:r>
              <a:rPr lang="en-IN" sz="2100" b="0" i="0" u="none" strike="noStrike" baseline="0" dirty="0">
                <a:latin typeface="ElectraLTStd-Regular"/>
              </a:rPr>
              <a:t>, which are user-generated classifications that use tags to categorize and retrieve Web pages, photos, videos, and other Web content.</a:t>
            </a:r>
          </a:p>
          <a:p>
            <a:pPr algn="l"/>
            <a:r>
              <a:rPr lang="en-IN" sz="2100" b="0" i="0" u="none" strike="noStrike" baseline="0" dirty="0">
                <a:latin typeface="ElectraLTStd-Regular"/>
              </a:rPr>
              <a:t>One specific form of tagging, known as </a:t>
            </a:r>
            <a:r>
              <a:rPr lang="en-IN" sz="2100" b="0" i="1" u="none" strike="noStrike" baseline="0" dirty="0">
                <a:solidFill>
                  <a:srgbClr val="C00000"/>
                </a:solidFill>
                <a:latin typeface="ElectraLTStd-Cursive"/>
              </a:rPr>
              <a:t>geotagging</a:t>
            </a:r>
            <a:r>
              <a:rPr lang="en-IN" sz="2100" b="0" i="0" u="none" strike="noStrike" baseline="0" dirty="0">
                <a:latin typeface="ElectraLTStd-Regular"/>
              </a:rPr>
              <a:t>, refers to tagging information on maps, photographs.</a:t>
            </a:r>
            <a:r>
              <a:rPr lang="en-IN" sz="2100" dirty="0">
                <a:latin typeface="ElectraLTStd-Regular"/>
              </a:rPr>
              <a:t> </a:t>
            </a:r>
          </a:p>
          <a:p>
            <a:pPr algn="l"/>
            <a:r>
              <a:rPr lang="en-IN" sz="2100" b="0" i="0" u="none" strike="noStrike" baseline="0" dirty="0">
                <a:latin typeface="ElectraLTStd-Regular"/>
              </a:rPr>
              <a:t>For example, Google Maps allows users to add pictures and information, such as restaurant or hotel ratings, to maps. Therefore, when you access Google Maps, your experience is enriched because you can see pictures of attractions, reviews, and things to do, posted by everyone, and all related to the map location you are viewing.</a:t>
            </a:r>
          </a:p>
          <a:p>
            <a:pPr algn="l"/>
            <a:endParaRPr lang="en-IN" dirty="0"/>
          </a:p>
        </p:txBody>
      </p:sp>
    </p:spTree>
    <p:extLst>
      <p:ext uri="{BB962C8B-B14F-4D97-AF65-F5344CB8AC3E}">
        <p14:creationId xmlns:p14="http://schemas.microsoft.com/office/powerpoint/2010/main" val="2554190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 calcmode="lin" valueType="num">
                                      <p:cBhvr additive="base">
                                        <p:cTn id="1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65255AC-12AC-4323-AA35-9BAC798B66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BD2D995-20F0-4C14-BF62-1248AB4B484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BB3242A4-1E6A-4E02-809C-4A24066EC01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{26328DCB-9FC1-431E-B112-97A4A5C0FB08}tf67061901_win32</Template>
  <TotalTime>5145</TotalTime>
  <Words>3519</Words>
  <Application>Microsoft Office PowerPoint</Application>
  <PresentationFormat>Widescreen</PresentationFormat>
  <Paragraphs>162</Paragraphs>
  <Slides>36</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36</vt:i4>
      </vt:variant>
    </vt:vector>
  </HeadingPairs>
  <TitlesOfParts>
    <vt:vector size="50" baseType="lpstr">
      <vt:lpstr>CIDFont+F2</vt:lpstr>
      <vt:lpstr>DINNeuzeitGroteskStd-Light</vt:lpstr>
      <vt:lpstr>ElectraLTStd-Bold</vt:lpstr>
      <vt:lpstr>ElectraLTStd-Cursive</vt:lpstr>
      <vt:lpstr>ElectraLTStd-Regular</vt:lpstr>
      <vt:lpstr>Franklin Gothic Book</vt:lpstr>
      <vt:lpstr>Franklin Gothic Demi</vt:lpstr>
      <vt:lpstr>Gill Sans MT</vt:lpstr>
      <vt:lpstr>HelveticaNeueLTStd-Blk</vt:lpstr>
      <vt:lpstr>SerifaStd-Bold</vt:lpstr>
      <vt:lpstr>Times New Roman</vt:lpstr>
      <vt:lpstr>Wingdings</vt:lpstr>
      <vt:lpstr>Wingdings 2</vt:lpstr>
      <vt:lpstr>DividendVTI</vt:lpstr>
      <vt:lpstr>Social Computing</vt:lpstr>
      <vt:lpstr>CHAPTER OUTLINE</vt:lpstr>
      <vt:lpstr>Introduction</vt:lpstr>
      <vt:lpstr>Why Social computing?</vt:lpstr>
      <vt:lpstr>SC and Business</vt:lpstr>
      <vt:lpstr>Businesses today AND social computing</vt:lpstr>
      <vt:lpstr>Web 2.0</vt:lpstr>
      <vt:lpstr>Web 2.0</vt:lpstr>
      <vt:lpstr>Tagging</vt:lpstr>
      <vt:lpstr>Really Simple Syndication</vt:lpstr>
      <vt:lpstr>Figure  illustrates how to search an RSS and locate RSS feeds.</vt:lpstr>
      <vt:lpstr>Blogs</vt:lpstr>
      <vt:lpstr>Microblogging</vt:lpstr>
      <vt:lpstr>AJAX </vt:lpstr>
      <vt:lpstr>Wikis</vt:lpstr>
      <vt:lpstr>Social Networking Web Sites</vt:lpstr>
      <vt:lpstr>Categories of Social Networking Web Sites</vt:lpstr>
      <vt:lpstr>Categories of Social Networking Web Sites (2)</vt:lpstr>
      <vt:lpstr>Categories of Social Networking Web Sites (3)</vt:lpstr>
      <vt:lpstr>Categories of Social Networking Web Sites (4)</vt:lpstr>
      <vt:lpstr>Enterprise Social Networks</vt:lpstr>
      <vt:lpstr>Mashups</vt:lpstr>
      <vt:lpstr>Fundamentals of Social Computing in Business</vt:lpstr>
      <vt:lpstr>Other risks of social computing include the following:</vt:lpstr>
      <vt:lpstr>Social Computing in Business: Shopping</vt:lpstr>
      <vt:lpstr>The ratings and reviews come from the following sources:</vt:lpstr>
      <vt:lpstr>Group Shopping</vt:lpstr>
      <vt:lpstr>Shopping Communities and Clubs</vt:lpstr>
      <vt:lpstr>Social Marketplaces and Direct Sales</vt:lpstr>
      <vt:lpstr>Peer-to-Peer Shopping Models</vt:lpstr>
      <vt:lpstr>Peer-to-Peer Shopping Models</vt:lpstr>
      <vt:lpstr>Social Computing in Business: Marketing</vt:lpstr>
      <vt:lpstr>Marketing</vt:lpstr>
      <vt:lpstr>Marketing</vt:lpstr>
      <vt:lpstr>Social Computing in Business: Customer Relationship Management</vt:lpstr>
      <vt:lpstr>Social Computing in Business: Human Resource Management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Computing</dc:title>
  <dc:creator>mary Shaju</dc:creator>
  <cp:lastModifiedBy>mary Shaju</cp:lastModifiedBy>
  <cp:revision>92</cp:revision>
  <dcterms:created xsi:type="dcterms:W3CDTF">2020-10-26T15:28:10Z</dcterms:created>
  <dcterms:modified xsi:type="dcterms:W3CDTF">2022-10-07T09:52:43Z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